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7" r:id="rId3"/>
    <p:sldId id="316" r:id="rId4"/>
    <p:sldId id="258" r:id="rId5"/>
    <p:sldId id="265" r:id="rId6"/>
    <p:sldId id="260" r:id="rId7"/>
    <p:sldId id="261" r:id="rId8"/>
    <p:sldId id="263" r:id="rId9"/>
    <p:sldId id="315" r:id="rId10"/>
    <p:sldId id="262" r:id="rId11"/>
    <p:sldId id="317" r:id="rId12"/>
    <p:sldId id="259" r:id="rId13"/>
    <p:sldId id="266" r:id="rId14"/>
    <p:sldId id="267" r:id="rId15"/>
    <p:sldId id="268" r:id="rId16"/>
    <p:sldId id="269" r:id="rId17"/>
    <p:sldId id="270" r:id="rId18"/>
    <p:sldId id="271" r:id="rId19"/>
    <p:sldId id="272" r:id="rId20"/>
    <p:sldId id="273" r:id="rId21"/>
    <p:sldId id="275" r:id="rId22"/>
    <p:sldId id="274" r:id="rId23"/>
    <p:sldId id="276" r:id="rId24"/>
    <p:sldId id="277" r:id="rId25"/>
    <p:sldId id="278" r:id="rId26"/>
    <p:sldId id="305" r:id="rId27"/>
    <p:sldId id="306" r:id="rId28"/>
    <p:sldId id="307" r:id="rId29"/>
    <p:sldId id="308" r:id="rId30"/>
    <p:sldId id="310" r:id="rId31"/>
    <p:sldId id="311" r:id="rId32"/>
    <p:sldId id="282" r:id="rId33"/>
    <p:sldId id="283" r:id="rId34"/>
    <p:sldId id="285" r:id="rId35"/>
    <p:sldId id="281" r:id="rId36"/>
    <p:sldId id="284" r:id="rId37"/>
    <p:sldId id="286" r:id="rId38"/>
    <p:sldId id="280" r:id="rId39"/>
    <p:sldId id="298" r:id="rId40"/>
    <p:sldId id="299" r:id="rId41"/>
    <p:sldId id="300" r:id="rId42"/>
    <p:sldId id="321" r:id="rId43"/>
    <p:sldId id="318" r:id="rId44"/>
    <p:sldId id="302" r:id="rId45"/>
    <p:sldId id="312" r:id="rId46"/>
    <p:sldId id="319" r:id="rId47"/>
    <p:sldId id="314" r:id="rId48"/>
    <p:sldId id="294" r:id="rId49"/>
    <p:sldId id="295" r:id="rId50"/>
    <p:sldId id="296" r:id="rId51"/>
    <p:sldId id="297" r:id="rId52"/>
    <p:sldId id="320" r:id="rId53"/>
    <p:sldId id="287" r:id="rId54"/>
    <p:sldId id="288" r:id="rId55"/>
    <p:sldId id="289" r:id="rId56"/>
    <p:sldId id="292" r:id="rId57"/>
    <p:sldId id="293" r:id="rId58"/>
    <p:sldId id="303" r:id="rId59"/>
    <p:sldId id="304" r:id="rId60"/>
    <p:sldId id="309" r:id="rId6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59" autoAdjust="0"/>
  </p:normalViewPr>
  <p:slideViewPr>
    <p:cSldViewPr snapToGrid="0" snapToObjects="1" showGuides="1">
      <p:cViewPr varScale="1">
        <p:scale>
          <a:sx n="142" d="100"/>
          <a:sy n="142" d="100"/>
        </p:scale>
        <p:origin x="-640" y="-96"/>
      </p:cViewPr>
      <p:guideLst>
        <p:guide orient="horz" pos="2109"/>
        <p:guide orient="horz" pos="1068"/>
        <p:guide orient="horz" pos="1801"/>
        <p:guide orient="horz" pos="2522"/>
        <p:guide pos="3601"/>
        <p:guide pos="2880"/>
        <p:guide pos="21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88E638-1A85-044B-B166-16EEC24602F9}" type="datetimeFigureOut">
              <a:rPr lang="en-US" smtClean="0"/>
              <a:t>2/25/14</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7F616-355F-1049-BE60-092233833040}" type="slidenum">
              <a:rPr lang="en-US" smtClean="0"/>
              <a:t>‹#›</a:t>
            </a:fld>
            <a:endParaRPr lang="en-US"/>
          </a:p>
        </p:txBody>
      </p:sp>
    </p:spTree>
    <p:extLst>
      <p:ext uri="{BB962C8B-B14F-4D97-AF65-F5344CB8AC3E}">
        <p14:creationId xmlns:p14="http://schemas.microsoft.com/office/powerpoint/2010/main" val="4549562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By Tribe Toba </a:t>
            </a:r>
            <a:r>
              <a:rPr lang="en-US" dirty="0" err="1" smtClean="0"/>
              <a:t>Batak</a:t>
            </a:r>
            <a:r>
              <a:rPr lang="en-US" dirty="0" smtClean="0"/>
              <a:t>, Sumatra, Indonesia [Public domain], via Wikimedia Commons</a:t>
            </a:r>
          </a:p>
          <a:p>
            <a:r>
              <a:rPr lang="en-US" dirty="0" smtClean="0"/>
              <a:t>http://</a:t>
            </a:r>
            <a:r>
              <a:rPr lang="en-US" dirty="0" err="1" smtClean="0"/>
              <a:t>commons.wikimedia.org</a:t>
            </a:r>
            <a:r>
              <a:rPr lang="en-US" dirty="0" smtClean="0"/>
              <a:t>/wiki/</a:t>
            </a:r>
            <a:r>
              <a:rPr lang="en-US" dirty="0" err="1" smtClean="0"/>
              <a:t>File:Book_of_Wizards_Batak_Indonesia.jpg</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1</a:t>
            </a:fld>
            <a:endParaRPr lang="en-US"/>
          </a:p>
        </p:txBody>
      </p:sp>
    </p:spTree>
    <p:extLst>
      <p:ext uri="{BB962C8B-B14F-4D97-AF65-F5344CB8AC3E}">
        <p14:creationId xmlns:p14="http://schemas.microsoft.com/office/powerpoint/2010/main" val="3661086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pivot this a</a:t>
            </a:r>
            <a:r>
              <a:rPr lang="en-US" baseline="0" dirty="0" smtClean="0"/>
              <a:t> bit and show what it is not: It’s not XML!</a:t>
            </a:r>
          </a:p>
          <a:p>
            <a:endParaRPr lang="en-US" baseline="0" dirty="0" smtClean="0"/>
          </a:p>
          <a:p>
            <a:r>
              <a:rPr lang="en-US" baseline="0" dirty="0" smtClean="0"/>
              <a:t>JSON is a simpler format than XML. </a:t>
            </a:r>
          </a:p>
        </p:txBody>
      </p:sp>
      <p:sp>
        <p:nvSpPr>
          <p:cNvPr id="4" name="Slide Number Placeholder 3"/>
          <p:cNvSpPr>
            <a:spLocks noGrp="1"/>
          </p:cNvSpPr>
          <p:nvPr>
            <p:ph type="sldNum" sz="quarter" idx="10"/>
          </p:nvPr>
        </p:nvSpPr>
        <p:spPr/>
        <p:txBody>
          <a:bodyPr/>
          <a:lstStyle/>
          <a:p>
            <a:fld id="{D117F616-355F-1049-BE60-092233833040}" type="slidenum">
              <a:rPr lang="en-US" smtClean="0"/>
              <a:t>12</a:t>
            </a:fld>
            <a:endParaRPr lang="en-US"/>
          </a:p>
        </p:txBody>
      </p:sp>
    </p:spTree>
    <p:extLst>
      <p:ext uri="{BB962C8B-B14F-4D97-AF65-F5344CB8AC3E}">
        <p14:creationId xmlns:p14="http://schemas.microsoft.com/office/powerpoint/2010/main" val="4235022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pixabay.com</a:t>
            </a:r>
            <a:r>
              <a:rPr lang="en-US" dirty="0" smtClean="0"/>
              <a:t>/en/puzzle-unfinished-cardboard-box-55882/</a:t>
            </a:r>
          </a:p>
          <a:p>
            <a:r>
              <a:rPr lang="en-US" dirty="0" smtClean="0"/>
              <a:t>CCO</a:t>
            </a:r>
            <a:r>
              <a:rPr lang="en-US" baseline="0" dirty="0" smtClean="0"/>
              <a:t> 1.0 Universal – Public Domain</a:t>
            </a:r>
          </a:p>
        </p:txBody>
      </p:sp>
      <p:sp>
        <p:nvSpPr>
          <p:cNvPr id="4" name="Slide Number Placeholder 3"/>
          <p:cNvSpPr>
            <a:spLocks noGrp="1"/>
          </p:cNvSpPr>
          <p:nvPr>
            <p:ph type="sldNum" sz="quarter" idx="10"/>
          </p:nvPr>
        </p:nvSpPr>
        <p:spPr/>
        <p:txBody>
          <a:bodyPr/>
          <a:lstStyle/>
          <a:p>
            <a:fld id="{D117F616-355F-1049-BE60-092233833040}" type="slidenum">
              <a:rPr lang="en-US" smtClean="0"/>
              <a:t>13</a:t>
            </a:fld>
            <a:endParaRPr lang="en-US"/>
          </a:p>
        </p:txBody>
      </p:sp>
    </p:spTree>
    <p:extLst>
      <p:ext uri="{BB962C8B-B14F-4D97-AF65-F5344CB8AC3E}">
        <p14:creationId xmlns:p14="http://schemas.microsoft.com/office/powerpoint/2010/main" val="1658352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clicks]</a:t>
            </a:r>
          </a:p>
          <a:p>
            <a:endParaRPr lang="en-US" dirty="0" smtClean="0"/>
          </a:p>
          <a:p>
            <a:r>
              <a:rPr lang="en-US" dirty="0" smtClean="0"/>
              <a:t>With </a:t>
            </a:r>
            <a:r>
              <a:rPr lang="en-US" dirty="0" smtClean="0"/>
              <a:t>XML, you can define</a:t>
            </a:r>
            <a:r>
              <a:rPr lang="en-US" baseline="0" dirty="0" smtClean="0"/>
              <a:t> complex data types and have each end of a conversation understand them. JSON has no built in support for that</a:t>
            </a:r>
            <a:endParaRPr lang="en-US" dirty="0" smtClean="0"/>
          </a:p>
          <a:p>
            <a:endParaRPr lang="en-US" dirty="0" smtClean="0"/>
          </a:p>
          <a:p>
            <a:r>
              <a:rPr lang="en-US" dirty="0" smtClean="0"/>
              <a:t>Unlike</a:t>
            </a:r>
            <a:r>
              <a:rPr lang="en-US" baseline="0" dirty="0" smtClean="0"/>
              <a:t> XML which has SOAP as a specification for describing XML messages, JSON currently doesn’t have anything similar.</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14</a:t>
            </a:fld>
            <a:endParaRPr lang="en-US"/>
          </a:p>
        </p:txBody>
      </p:sp>
    </p:spTree>
    <p:extLst>
      <p:ext uri="{BB962C8B-B14F-4D97-AF65-F5344CB8AC3E}">
        <p14:creationId xmlns:p14="http://schemas.microsoft.com/office/powerpoint/2010/main" val="954701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JSON Schema project has come up with a format that</a:t>
            </a:r>
            <a:r>
              <a:rPr lang="en-US" baseline="0" dirty="0" smtClean="0"/>
              <a:t> you can use to explicitly define your JSON. I personally haven’t seen this widely used yet but it’s something to be aware </a:t>
            </a:r>
            <a:r>
              <a:rPr lang="en-US" baseline="0" dirty="0" smtClean="0"/>
              <a:t>of</a:t>
            </a:r>
          </a:p>
          <a:p>
            <a:endParaRPr lang="en-US" baseline="0" dirty="0" smtClean="0"/>
          </a:p>
          <a:p>
            <a:r>
              <a:rPr lang="en-US" baseline="0" dirty="0" smtClean="0"/>
              <a:t>We won’t be looking at it more today.</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15</a:t>
            </a:fld>
            <a:endParaRPr lang="en-US"/>
          </a:p>
        </p:txBody>
      </p:sp>
    </p:spTree>
    <p:extLst>
      <p:ext uri="{BB962C8B-B14F-4D97-AF65-F5344CB8AC3E}">
        <p14:creationId xmlns:p14="http://schemas.microsoft.com/office/powerpoint/2010/main" val="1629084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clicks]</a:t>
            </a:r>
            <a:endParaRPr lang="en-US" dirty="0" smtClean="0"/>
          </a:p>
          <a:p>
            <a:endParaRPr lang="en-US" dirty="0" smtClean="0"/>
          </a:p>
          <a:p>
            <a:r>
              <a:rPr lang="en-US" dirty="0" smtClean="0"/>
              <a:t>A traditional page interaction involves forms that POST to a server.</a:t>
            </a:r>
            <a:r>
              <a:rPr lang="en-US" baseline="0" dirty="0" smtClean="0"/>
              <a:t> </a:t>
            </a:r>
          </a:p>
          <a:p>
            <a:r>
              <a:rPr lang="en-US" baseline="0" dirty="0" smtClean="0"/>
              <a:t>The server thinks through things, and returns with a new page via the response. </a:t>
            </a:r>
          </a:p>
          <a:p>
            <a:r>
              <a:rPr lang="en-US" baseline="0" dirty="0" smtClean="0"/>
              <a:t>The user does whatever happens on his/her end and then POSTs back.</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17</a:t>
            </a:fld>
            <a:endParaRPr lang="en-US"/>
          </a:p>
        </p:txBody>
      </p:sp>
    </p:spTree>
    <p:extLst>
      <p:ext uri="{BB962C8B-B14F-4D97-AF65-F5344CB8AC3E}">
        <p14:creationId xmlns:p14="http://schemas.microsoft.com/office/powerpoint/2010/main" val="2105256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entire HTML document</a:t>
            </a:r>
            <a:r>
              <a:rPr lang="en-US" baseline="0" dirty="0" smtClean="0"/>
              <a:t> gets sent back. This is overkill for a lot of things we need to do and thus, the need for AJAX was born</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19</a:t>
            </a:fld>
            <a:endParaRPr lang="en-US"/>
          </a:p>
        </p:txBody>
      </p:sp>
    </p:spTree>
    <p:extLst>
      <p:ext uri="{BB962C8B-B14F-4D97-AF65-F5344CB8AC3E}">
        <p14:creationId xmlns:p14="http://schemas.microsoft.com/office/powerpoint/2010/main" val="357933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also makes it hard to build interesting on-page behaviors because the state of the page is getting trashed every time the user does anything. In the past, we’ve build different ways to handle this, but they all were pretty clunky until we started using AJAX</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20</a:t>
            </a:fld>
            <a:endParaRPr lang="en-US"/>
          </a:p>
        </p:txBody>
      </p:sp>
    </p:spTree>
    <p:extLst>
      <p:ext uri="{BB962C8B-B14F-4D97-AF65-F5344CB8AC3E}">
        <p14:creationId xmlns:p14="http://schemas.microsoft.com/office/powerpoint/2010/main" val="357933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 bit of </a:t>
            </a:r>
            <a:r>
              <a:rPr lang="en-US" dirty="0" err="1" smtClean="0"/>
              <a:t>jQuery</a:t>
            </a:r>
            <a:r>
              <a:rPr lang="en-US" dirty="0" smtClean="0"/>
              <a:t>, or some plugin</a:t>
            </a:r>
            <a:r>
              <a:rPr lang="en-US" baseline="0" dirty="0" smtClean="0"/>
              <a:t> that does AJAX under the hood. We use it to just fill out a div with stuff and don’t really understand what’s happening behind the scenes.</a:t>
            </a:r>
          </a:p>
          <a:p>
            <a:endParaRPr lang="en-US" baseline="0" dirty="0" smtClean="0"/>
          </a:p>
          <a:p>
            <a:r>
              <a:rPr lang="en-US" baseline="0" dirty="0" smtClean="0"/>
              <a:t>How many people interact with JavaScript and AJAX this way, with purchased controls or downloadable plugins? In the enterprise, I suspect it’s a majority of folks.</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21</a:t>
            </a:fld>
            <a:endParaRPr lang="en-US"/>
          </a:p>
        </p:txBody>
      </p:sp>
    </p:spTree>
    <p:extLst>
      <p:ext uri="{BB962C8B-B14F-4D97-AF65-F5344CB8AC3E}">
        <p14:creationId xmlns:p14="http://schemas.microsoft.com/office/powerpoint/2010/main" val="1978720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first start using</a:t>
            </a:r>
            <a:r>
              <a:rPr lang="en-US" baseline="0" dirty="0" smtClean="0"/>
              <a:t> AJAX, we tend to wire up a page load</a:t>
            </a:r>
          </a:p>
          <a:p>
            <a:endParaRPr lang="en-US" baseline="0" dirty="0" smtClean="0"/>
          </a:p>
          <a:p>
            <a:r>
              <a:rPr lang="en-US" baseline="0" dirty="0" smtClean="0"/>
              <a:t>Then, when people interact with the page, we use a single bundle of JS that does anything after the page load</a:t>
            </a:r>
            <a:r>
              <a:rPr lang="en-US" baseline="0" dirty="0" smtClean="0"/>
              <a:t>. For instance, this could be a page loading with a data grid. Grid interactions go through some backend endpoint after the page loads.</a:t>
            </a:r>
            <a:endParaRPr lang="en-US" baseline="0" dirty="0" smtClean="0"/>
          </a:p>
          <a:p>
            <a:endParaRPr lang="en-US" baseline="0" dirty="0" smtClean="0"/>
          </a:p>
          <a:p>
            <a:r>
              <a:rPr lang="en-US" dirty="0" smtClean="0"/>
              <a:t>Even if there are 5 models, 25</a:t>
            </a:r>
            <a:r>
              <a:rPr lang="en-US" baseline="0" dirty="0" smtClean="0"/>
              <a:t> database tables, and 700 classes behind the scenes, we wire up a small number of asynchronous endpoints to load data</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22</a:t>
            </a:fld>
            <a:endParaRPr lang="en-US"/>
          </a:p>
        </p:txBody>
      </p:sp>
    </p:spTree>
    <p:extLst>
      <p:ext uri="{BB962C8B-B14F-4D97-AF65-F5344CB8AC3E}">
        <p14:creationId xmlns:p14="http://schemas.microsoft.com/office/powerpoint/2010/main" val="3507000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maybe we build some custom controls that hit our own endpoints and load up HTML partials that get inserted into the document</a:t>
            </a:r>
            <a:endParaRPr lang="en-US" dirty="0" smtClean="0"/>
          </a:p>
          <a:p>
            <a:endParaRPr lang="en-US" dirty="0" smtClean="0"/>
          </a:p>
          <a:p>
            <a:r>
              <a:rPr lang="en-US" dirty="0" smtClean="0"/>
              <a:t>As </a:t>
            </a:r>
            <a:r>
              <a:rPr lang="en-US" dirty="0" smtClean="0"/>
              <a:t>we get a bit more advanced, the endpoints just return data and not presentation</a:t>
            </a:r>
            <a:r>
              <a:rPr lang="en-US" baseline="0" dirty="0" smtClean="0"/>
              <a:t> but we are still probably using purpose-built endpoints</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23</a:t>
            </a:fld>
            <a:endParaRPr lang="en-US"/>
          </a:p>
        </p:txBody>
      </p:sp>
    </p:spTree>
    <p:extLst>
      <p:ext uri="{BB962C8B-B14F-4D97-AF65-F5344CB8AC3E}">
        <p14:creationId xmlns:p14="http://schemas.microsoft.com/office/powerpoint/2010/main" val="299511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HMB – two roles, Columbus</a:t>
            </a:r>
          </a:p>
          <a:p>
            <a:r>
              <a:rPr lang="en-US" dirty="0" smtClean="0"/>
              <a:t>Microsoft</a:t>
            </a:r>
            <a:r>
              <a:rPr lang="en-US" baseline="0" dirty="0" smtClean="0"/>
              <a:t> MVP with the Internet Explorer team (yay web technologies)</a:t>
            </a:r>
          </a:p>
          <a:p>
            <a:r>
              <a:rPr lang="en-US" dirty="0" smtClean="0"/>
              <a:t>Total geek</a:t>
            </a:r>
            <a:r>
              <a:rPr lang="en-US" baseline="0" dirty="0" smtClean="0"/>
              <a:t>/nerd – board gamer, video gamer, </a:t>
            </a:r>
            <a:r>
              <a:rPr lang="en-US" baseline="0" smtClean="0"/>
              <a:t>etc</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a:t>
            </a:fld>
            <a:endParaRPr lang="en-US"/>
          </a:p>
        </p:txBody>
      </p:sp>
    </p:spTree>
    <p:extLst>
      <p:ext uri="{BB962C8B-B14F-4D97-AF65-F5344CB8AC3E}">
        <p14:creationId xmlns:p14="http://schemas.microsoft.com/office/powerpoint/2010/main" val="2355044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you look at JavaScript frameworks, this is probably what you see. They make it seem very obvious how you should structure your app to build their tool.</a:t>
            </a:r>
          </a:p>
          <a:p>
            <a:endParaRPr lang="en-US" baseline="0" dirty="0" smtClean="0"/>
          </a:p>
          <a:p>
            <a:r>
              <a:rPr lang="en-US" baseline="0" dirty="0" smtClean="0"/>
              <a:t>Then they give you some nifty example TODO app to look like and send you on your way. They almost never talk to you about how the </a:t>
            </a:r>
            <a:r>
              <a:rPr lang="en-US" baseline="0" dirty="0" err="1" smtClean="0"/>
              <a:t>RESTful</a:t>
            </a:r>
            <a:r>
              <a:rPr lang="en-US" baseline="0" dirty="0" smtClean="0"/>
              <a:t> endpoints should function.</a:t>
            </a:r>
          </a:p>
          <a:p>
            <a:endParaRPr lang="en-US" baseline="0" dirty="0" smtClean="0"/>
          </a:p>
          <a:p>
            <a:r>
              <a:rPr lang="en-US" baseline="0" dirty="0" smtClean="0"/>
              <a:t>How do you provide data to the client-side app to let it work? That’s what we’ll talk about next.</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24</a:t>
            </a:fld>
            <a:endParaRPr lang="en-US"/>
          </a:p>
        </p:txBody>
      </p:sp>
    </p:spTree>
    <p:extLst>
      <p:ext uri="{BB962C8B-B14F-4D97-AF65-F5344CB8AC3E}">
        <p14:creationId xmlns:p14="http://schemas.microsoft.com/office/powerpoint/2010/main" val="1748750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just said “</a:t>
            </a:r>
            <a:r>
              <a:rPr lang="en-US" dirty="0" err="1" smtClean="0"/>
              <a:t>RESTful</a:t>
            </a:r>
            <a:r>
              <a:rPr lang="en-US" dirty="0" smtClean="0"/>
              <a:t> endpoints”. What does that mean?</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25</a:t>
            </a:fld>
            <a:endParaRPr lang="en-US"/>
          </a:p>
        </p:txBody>
      </p:sp>
    </p:spTree>
    <p:extLst>
      <p:ext uri="{BB962C8B-B14F-4D97-AF65-F5344CB8AC3E}">
        <p14:creationId xmlns:p14="http://schemas.microsoft.com/office/powerpoint/2010/main" val="2058755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Yawn</a:t>
            </a:r>
          </a:p>
          <a:p>
            <a:endParaRPr lang="en-US" dirty="0" smtClean="0"/>
          </a:p>
          <a:p>
            <a:endParaRPr lang="en-US" dirty="0" smtClean="0"/>
          </a:p>
          <a:p>
            <a:endParaRPr lang="en-US" dirty="0" smtClean="0"/>
          </a:p>
          <a:p>
            <a:endParaRPr lang="en-US" dirty="0" smtClean="0"/>
          </a:p>
          <a:p>
            <a:endParaRPr lang="en-US" dirty="0" smtClean="0"/>
          </a:p>
          <a:p>
            <a:r>
              <a:rPr lang="en-US" dirty="0" smtClean="0"/>
              <a:t>Source: http://</a:t>
            </a:r>
            <a:r>
              <a:rPr lang="en-US" dirty="0" err="1" smtClean="0"/>
              <a:t>en.wikipedia.org</a:t>
            </a:r>
            <a:r>
              <a:rPr lang="en-US" dirty="0" smtClean="0"/>
              <a:t>/wiki/</a:t>
            </a:r>
            <a:r>
              <a:rPr lang="en-US" dirty="0" err="1" smtClean="0"/>
              <a:t>Representational_state_transfer</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26</a:t>
            </a:fld>
            <a:endParaRPr lang="en-US"/>
          </a:p>
        </p:txBody>
      </p:sp>
    </p:spTree>
    <p:extLst>
      <p:ext uri="{BB962C8B-B14F-4D97-AF65-F5344CB8AC3E}">
        <p14:creationId xmlns:p14="http://schemas.microsoft.com/office/powerpoint/2010/main" val="1155374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 </a:t>
            </a:r>
            <a:r>
              <a:rPr lang="en-US" dirty="0" smtClean="0"/>
              <a:t>is a way of thinking about accessing resources on the web in</a:t>
            </a:r>
            <a:r>
              <a:rPr lang="en-US" baseline="0" dirty="0" smtClean="0"/>
              <a:t> terms of sentences. There are nouns and verbs that act on them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27</a:t>
            </a:fld>
            <a:endParaRPr lang="en-US"/>
          </a:p>
        </p:txBody>
      </p:sp>
    </p:spTree>
    <p:extLst>
      <p:ext uri="{BB962C8B-B14F-4D97-AF65-F5344CB8AC3E}">
        <p14:creationId xmlns:p14="http://schemas.microsoft.com/office/powerpoint/2010/main" val="3623849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Simplified,</a:t>
            </a:r>
            <a:r>
              <a:rPr lang="en-US" baseline="0" dirty="0" smtClean="0"/>
              <a:t> when we build a </a:t>
            </a:r>
            <a:r>
              <a:rPr lang="en-US" baseline="0" dirty="0" err="1" smtClean="0"/>
              <a:t>RESTful</a:t>
            </a:r>
            <a:r>
              <a:rPr lang="en-US" baseline="0" dirty="0" smtClean="0"/>
              <a:t> service we VERB on a NOUN and the data is our adjectives.</a:t>
            </a:r>
          </a:p>
          <a:p>
            <a:endParaRPr lang="en-US" baseline="0" dirty="0" smtClean="0"/>
          </a:p>
          <a:p>
            <a:r>
              <a:rPr lang="en-US" baseline="0" dirty="0" smtClean="0"/>
              <a:t>“Create a new user named Tina with a green car” is “POST ‘Tina with a green car’ to USER”</a:t>
            </a:r>
          </a:p>
          <a:p>
            <a:endParaRPr lang="en-US" baseline="0" dirty="0" smtClean="0"/>
          </a:p>
          <a:p>
            <a:r>
              <a:rPr lang="en-US" b="1" baseline="0" dirty="0" smtClean="0"/>
              <a:t>[MORE SCROLL DOWN]</a:t>
            </a:r>
          </a:p>
          <a:p>
            <a:endParaRPr lang="en-US" baseline="0" dirty="0" smtClean="0"/>
          </a:p>
          <a:p>
            <a:r>
              <a:rPr lang="en-US" baseline="0" dirty="0" smtClean="0"/>
              <a:t>It’s not uncommon for PUT/DELETE to not be supported due to firewalling, policy, or some other reason. In this case, people will frequently add something in the </a:t>
            </a:r>
            <a:r>
              <a:rPr lang="en-US" baseline="0" dirty="0" err="1" smtClean="0"/>
              <a:t>querystring</a:t>
            </a:r>
            <a:r>
              <a:rPr lang="en-US" baseline="0" dirty="0" smtClean="0"/>
              <a:t> to tell the server what verb to use. The call isn’t pure REST, but they can still think in terms of the verbs.</a:t>
            </a:r>
          </a:p>
          <a:p>
            <a:endParaRPr lang="en-US" baseline="0" dirty="0" smtClean="0"/>
          </a:p>
          <a:p>
            <a:r>
              <a:rPr lang="en-US" baseline="0" dirty="0" smtClean="0"/>
              <a:t>Scott </a:t>
            </a:r>
            <a:r>
              <a:rPr lang="en-US" baseline="0" dirty="0" err="1" smtClean="0"/>
              <a:t>Hanselman</a:t>
            </a:r>
            <a:r>
              <a:rPr lang="en-US" baseline="0" dirty="0" smtClean="0"/>
              <a:t> recently had a nice blog post about another way using the X-HTTP-Method-Override header in the HTTP request to specify the verb as well. I’ll include that link at the end of this slide deck</a:t>
            </a:r>
            <a:r>
              <a:rPr lang="en-US" baseline="0" dirty="0" smtClean="0"/>
              <a:t>. If you want to talk more about this lets do so at the end.</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28</a:t>
            </a:fld>
            <a:endParaRPr lang="en-US"/>
          </a:p>
        </p:txBody>
      </p:sp>
    </p:spTree>
    <p:extLst>
      <p:ext uri="{BB962C8B-B14F-4D97-AF65-F5344CB8AC3E}">
        <p14:creationId xmlns:p14="http://schemas.microsoft.com/office/powerpoint/2010/main" val="1078376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29</a:t>
            </a:fld>
            <a:endParaRPr lang="en-US"/>
          </a:p>
        </p:txBody>
      </p:sp>
    </p:spTree>
    <p:extLst>
      <p:ext uri="{BB962C8B-B14F-4D97-AF65-F5344CB8AC3E}">
        <p14:creationId xmlns:p14="http://schemas.microsoft.com/office/powerpoint/2010/main" val="1981989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does this matter?</a:t>
            </a:r>
          </a:p>
          <a:p>
            <a:endParaRPr lang="en-US" dirty="0" smtClean="0"/>
          </a:p>
          <a:p>
            <a:r>
              <a:rPr lang="en-US" dirty="0" smtClean="0"/>
              <a:t>Shortly</a:t>
            </a:r>
            <a:r>
              <a:rPr lang="en-US" baseline="0" dirty="0" smtClean="0"/>
              <a:t> we’re going to talk about ways to structure your app to make building client-side code easier. A key part of doing this is to start organizing your back end into separate paths to get to different resources. Using the REST pattern will help.</a:t>
            </a:r>
            <a:endParaRPr lang="en-US" dirty="0" smtClean="0"/>
          </a:p>
          <a:p>
            <a:endParaRPr lang="en-US" dirty="0" smtClean="0"/>
          </a:p>
          <a:p>
            <a:r>
              <a:rPr lang="en-US" dirty="0" smtClean="0"/>
              <a:t>http://</a:t>
            </a:r>
            <a:r>
              <a:rPr lang="en-US" dirty="0" err="1" smtClean="0"/>
              <a:t>commons.wikimedia.org</a:t>
            </a:r>
            <a:r>
              <a:rPr lang="en-US" dirty="0" smtClean="0"/>
              <a:t>/wiki/File%3AAn_inquisitive_eye_-_geograph.org.uk_-_938117.jpg</a:t>
            </a:r>
          </a:p>
          <a:p>
            <a:r>
              <a:rPr lang="en-US" dirty="0" smtClean="0"/>
              <a:t>Richard Croft [CC-BY-SA-2.0 (http://</a:t>
            </a:r>
            <a:r>
              <a:rPr lang="en-US" dirty="0" err="1" smtClean="0"/>
              <a:t>creativecommons.org</a:t>
            </a:r>
            <a:r>
              <a:rPr lang="en-US" dirty="0" smtClean="0"/>
              <a:t>/licenses/by-</a:t>
            </a:r>
            <a:r>
              <a:rPr lang="en-US" dirty="0" err="1" smtClean="0"/>
              <a:t>sa</a:t>
            </a:r>
            <a:r>
              <a:rPr lang="en-US" dirty="0" smtClean="0"/>
              <a:t>/2.0)], via Wikimedia Commons</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30</a:t>
            </a:fld>
            <a:endParaRPr lang="en-US"/>
          </a:p>
        </p:txBody>
      </p:sp>
    </p:spTree>
    <p:extLst>
      <p:ext uri="{BB962C8B-B14F-4D97-AF65-F5344CB8AC3E}">
        <p14:creationId xmlns:p14="http://schemas.microsoft.com/office/powerpoint/2010/main" val="885131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happens when you need a few different ways to update an object? </a:t>
            </a:r>
            <a:r>
              <a:rPr lang="en-US" baseline="0" dirty="0" smtClean="0"/>
              <a:t>For instance, you might have pages where the users can edit their entire profile. You might also have places where they can make changes to the address or add a second shipping address or something like that. How do you handle building endpoints to support multiple paths to modify one set of data?</a:t>
            </a:r>
          </a:p>
          <a:p>
            <a:endParaRPr lang="en-US" baseline="0" dirty="0" smtClean="0"/>
          </a:p>
          <a:p>
            <a:r>
              <a:rPr lang="en-US" baseline="0" dirty="0" smtClean="0"/>
              <a:t>You can format the URLs a few ways:</a:t>
            </a:r>
            <a:endParaRPr lang="en-US" baseline="0" dirty="0" smtClean="0"/>
          </a:p>
          <a:p>
            <a:endParaRPr lang="en-US" baseline="0" dirty="0" smtClean="0"/>
          </a:p>
          <a:p>
            <a:r>
              <a:rPr lang="en-US" baseline="0" dirty="0" smtClean="0"/>
              <a:t>It could mean you have a </a:t>
            </a:r>
            <a:r>
              <a:rPr lang="en-US" baseline="0" dirty="0" err="1" smtClean="0"/>
              <a:t>querystring</a:t>
            </a:r>
            <a:r>
              <a:rPr lang="en-US" baseline="0" dirty="0" smtClean="0"/>
              <a:t> parameter you pass to a PUT that tells it the type. </a:t>
            </a:r>
          </a:p>
          <a:p>
            <a:r>
              <a:rPr lang="en-US" baseline="0" dirty="0" smtClean="0"/>
              <a:t>It could be you define separate objects. </a:t>
            </a:r>
          </a:p>
          <a:p>
            <a:r>
              <a:rPr lang="en-US" baseline="0" dirty="0" smtClean="0"/>
              <a:t>It could be an extended route that is more verbose</a:t>
            </a:r>
          </a:p>
          <a:p>
            <a:r>
              <a:rPr lang="en-US" baseline="0" dirty="0" smtClean="0"/>
              <a:t>It could be another way entirely. In any case, you’re still thinking VERB NOUN syntax</a:t>
            </a:r>
            <a:endParaRPr lang="en-US" dirty="0" smtClean="0"/>
          </a:p>
          <a:p>
            <a:endParaRPr lang="en-US" dirty="0" smtClean="0"/>
          </a:p>
          <a:p>
            <a:r>
              <a:rPr lang="en-US" dirty="0" smtClean="0"/>
              <a:t>Let’s talk about how we start to apply these things to the</a:t>
            </a:r>
            <a:r>
              <a:rPr lang="en-US" baseline="0" dirty="0" smtClean="0"/>
              <a:t> apps you’re building</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31</a:t>
            </a:fld>
            <a:endParaRPr lang="en-US"/>
          </a:p>
        </p:txBody>
      </p:sp>
    </p:spTree>
    <p:extLst>
      <p:ext uri="{BB962C8B-B14F-4D97-AF65-F5344CB8AC3E}">
        <p14:creationId xmlns:p14="http://schemas.microsoft.com/office/powerpoint/2010/main" val="2178865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legacy apps, your data models were already wired up to the UI through various methods:</a:t>
            </a:r>
          </a:p>
          <a:p>
            <a:r>
              <a:rPr lang="en-US" dirty="0" smtClean="0"/>
              <a:t>	- embedded in the page</a:t>
            </a:r>
          </a:p>
          <a:p>
            <a:r>
              <a:rPr lang="en-US" dirty="0" smtClean="0"/>
              <a:t>	- your server side (like </a:t>
            </a:r>
            <a:r>
              <a:rPr lang="en-US" dirty="0" err="1" smtClean="0"/>
              <a:t>webforms</a:t>
            </a:r>
            <a:r>
              <a:rPr lang="en-US" dirty="0" smtClean="0"/>
              <a:t>) method of data</a:t>
            </a:r>
            <a:r>
              <a:rPr lang="en-US" baseline="0" dirty="0" smtClean="0"/>
              <a:t> binding</a:t>
            </a:r>
          </a:p>
          <a:p>
            <a:r>
              <a:rPr lang="en-US" baseline="0" dirty="0" smtClean="0"/>
              <a:t>	- some other magic you may not fully understand</a:t>
            </a:r>
          </a:p>
          <a:p>
            <a:endParaRPr lang="en-US" baseline="0" dirty="0" smtClean="0"/>
          </a:p>
          <a:p>
            <a:r>
              <a:rPr lang="en-US" baseline="0" dirty="0" smtClean="0"/>
              <a:t>There are pitfalls you may face when updating your apps</a:t>
            </a:r>
            <a:endParaRPr lang="en-US" dirty="0" smtClean="0"/>
          </a:p>
          <a:p>
            <a:endParaRPr lang="en-US" dirty="0" smtClean="0"/>
          </a:p>
          <a:p>
            <a:endParaRPr lang="en-US" dirty="0" smtClean="0"/>
          </a:p>
          <a:p>
            <a:r>
              <a:rPr lang="en-US" dirty="0" smtClean="0"/>
              <a:t>http://</a:t>
            </a:r>
            <a:r>
              <a:rPr lang="en-US" dirty="0" err="1" smtClean="0"/>
              <a:t>commons.wikimedia.org</a:t>
            </a:r>
            <a:r>
              <a:rPr lang="en-US" dirty="0" smtClean="0"/>
              <a:t>/wiki/File%3AReconstruction_work_of_Tokyo_station_Marunouchi_building.jpg</a:t>
            </a:r>
          </a:p>
          <a:p>
            <a:r>
              <a:rPr lang="en-US" dirty="0" smtClean="0"/>
              <a:t>See page for author [Public domain], via Wikimedia Commons</a:t>
            </a:r>
          </a:p>
          <a:p>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32</a:t>
            </a:fld>
            <a:endParaRPr lang="en-US"/>
          </a:p>
        </p:txBody>
      </p:sp>
    </p:spTree>
    <p:extLst>
      <p:ext uri="{BB962C8B-B14F-4D97-AF65-F5344CB8AC3E}">
        <p14:creationId xmlns:p14="http://schemas.microsoft.com/office/powerpoint/2010/main" val="1426904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build an </a:t>
            </a:r>
            <a:r>
              <a:rPr lang="en-US" dirty="0" err="1" smtClean="0"/>
              <a:t>async</a:t>
            </a:r>
            <a:r>
              <a:rPr lang="en-US" dirty="0" smtClean="0"/>
              <a:t> method of accessing a certain</a:t>
            </a:r>
            <a:r>
              <a:rPr lang="en-US" baseline="0" dirty="0" smtClean="0"/>
              <a:t> model, consider updating your app everywhere to use this method. You don’t want to have to maintain two or more ways of doing the same thing</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33</a:t>
            </a:fld>
            <a:endParaRPr lang="en-US"/>
          </a:p>
        </p:txBody>
      </p:sp>
    </p:spTree>
    <p:extLst>
      <p:ext uri="{BB962C8B-B14F-4D97-AF65-F5344CB8AC3E}">
        <p14:creationId xmlns:p14="http://schemas.microsoft.com/office/powerpoint/2010/main" val="2716585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hopefully leave</a:t>
            </a:r>
            <a:r>
              <a:rPr lang="en-US" baseline="0" dirty="0" smtClean="0"/>
              <a:t> with a better handle on how to structure your apps to make it easier to build rich user experiences. This should be helpful whether you’re building JS heavy apps with something like Angular, or building smaller components that will live in an existing server-side heavy app</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a:t>
            </a:fld>
            <a:endParaRPr lang="en-US"/>
          </a:p>
        </p:txBody>
      </p:sp>
    </p:spTree>
    <p:extLst>
      <p:ext uri="{BB962C8B-B14F-4D97-AF65-F5344CB8AC3E}">
        <p14:creationId xmlns:p14="http://schemas.microsoft.com/office/powerpoint/2010/main" val="3150692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pages are probably going to be made up of multiple bits of data. Because of the nature of apps, you’ll probably reuse these objects.</a:t>
            </a:r>
          </a:p>
          <a:p>
            <a:endParaRPr lang="en-US" dirty="0" smtClean="0"/>
          </a:p>
          <a:p>
            <a:r>
              <a:rPr lang="en-US" dirty="0" smtClean="0"/>
              <a:t>[1 click]</a:t>
            </a:r>
            <a:r>
              <a:rPr lang="en-US" baseline="0" dirty="0" smtClean="0"/>
              <a:t> </a:t>
            </a:r>
            <a:r>
              <a:rPr lang="en-US" dirty="0" smtClean="0"/>
              <a:t>On</a:t>
            </a:r>
            <a:r>
              <a:rPr lang="en-US" baseline="0" dirty="0" smtClean="0"/>
              <a:t> </a:t>
            </a:r>
            <a:r>
              <a:rPr lang="en-US" baseline="0" dirty="0" smtClean="0"/>
              <a:t>a legacy app, your pages probably have one way of loading some of the data. The widgets you build will likely dynamically access other data that’s not primary to the </a:t>
            </a:r>
            <a:r>
              <a:rPr lang="en-US" baseline="0" dirty="0" smtClean="0"/>
              <a:t>page [</a:t>
            </a:r>
            <a:r>
              <a:rPr lang="en-US" b="1" baseline="0" dirty="0" smtClean="0"/>
              <a:t>Example: it’s common to add a hover over snapshot view of an item in a details view. To see the full details, users would click]</a:t>
            </a:r>
            <a:endParaRPr lang="en-US" baseline="0" dirty="0" smtClean="0"/>
          </a:p>
          <a:p>
            <a:endParaRPr lang="en-US" baseline="0" dirty="0" smtClean="0"/>
          </a:p>
          <a:p>
            <a:r>
              <a:rPr lang="en-US" baseline="0" dirty="0" smtClean="0"/>
              <a:t>[2 clicks] Even </a:t>
            </a:r>
            <a:r>
              <a:rPr lang="en-US" baseline="0" dirty="0" smtClean="0"/>
              <a:t>if you build reusable APIs, you’ll still have to maintain the old way and new way of loading new data</a:t>
            </a:r>
          </a:p>
          <a:p>
            <a:endParaRPr lang="en-US" baseline="0" dirty="0" smtClean="0"/>
          </a:p>
          <a:p>
            <a:r>
              <a:rPr lang="en-US" baseline="0" dirty="0" smtClean="0"/>
              <a:t>In an ideal world, what you would do at this point is remove the data component of each page’s backing structure.</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34</a:t>
            </a:fld>
            <a:endParaRPr lang="en-US"/>
          </a:p>
        </p:txBody>
      </p:sp>
    </p:spTree>
    <p:extLst>
      <p:ext uri="{BB962C8B-B14F-4D97-AF65-F5344CB8AC3E}">
        <p14:creationId xmlns:p14="http://schemas.microsoft.com/office/powerpoint/2010/main" val="3937421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apps don’t have these existing patterns but they have their own problems:</a:t>
            </a:r>
          </a:p>
          <a:p>
            <a:r>
              <a:rPr lang="en-US" dirty="0" smtClean="0"/>
              <a:t>	- With legacy apps, we tend to know the direction of our product and have an idea of what the future holds</a:t>
            </a:r>
          </a:p>
          <a:p>
            <a:r>
              <a:rPr lang="en-US" dirty="0" smtClean="0"/>
              <a:t>	</a:t>
            </a:r>
            <a:r>
              <a:rPr lang="en-US" baseline="0" dirty="0" smtClean="0"/>
              <a:t>- With new apps, we’re generally figuring it out more as we </a:t>
            </a:r>
            <a:r>
              <a:rPr lang="en-US" baseline="0" dirty="0" smtClean="0"/>
              <a:t>go</a:t>
            </a:r>
          </a:p>
          <a:p>
            <a:endParaRPr lang="en-US" baseline="0" dirty="0" smtClean="0"/>
          </a:p>
          <a:p>
            <a:r>
              <a:rPr lang="en-US" baseline="0" dirty="0" smtClean="0"/>
              <a:t>Architecture here is sort of a bad example. The building is fully designed, at least structurally by the time they start construction. Apps almost never are.</a:t>
            </a:r>
            <a:endParaRPr lang="en-US" dirty="0" smtClean="0"/>
          </a:p>
          <a:p>
            <a:endParaRPr lang="en-US" dirty="0" smtClean="0"/>
          </a:p>
          <a:p>
            <a:r>
              <a:rPr lang="en-US" dirty="0" smtClean="0"/>
              <a:t>By </a:t>
            </a:r>
            <a:r>
              <a:rPr lang="en-US" dirty="0" err="1" smtClean="0"/>
              <a:t>Diliff</a:t>
            </a:r>
            <a:r>
              <a:rPr lang="en-US" dirty="0" smtClean="0"/>
              <a:t> (Own work) [GFDL (http://</a:t>
            </a:r>
            <a:r>
              <a:rPr lang="en-US" dirty="0" err="1" smtClean="0"/>
              <a:t>www.gnu.org</a:t>
            </a:r>
            <a:r>
              <a:rPr lang="en-US" dirty="0" smtClean="0"/>
              <a:t>/</a:t>
            </a:r>
            <a:r>
              <a:rPr lang="en-US" dirty="0" err="1" smtClean="0"/>
              <a:t>copyleft</a:t>
            </a:r>
            <a:r>
              <a:rPr lang="en-US" dirty="0" smtClean="0"/>
              <a:t>/</a:t>
            </a:r>
            <a:r>
              <a:rPr lang="en-US" dirty="0" err="1" smtClean="0"/>
              <a:t>fdl.html</a:t>
            </a:r>
            <a:r>
              <a:rPr lang="en-US" dirty="0" smtClean="0"/>
              <a:t>) or CC-BY-3.0 (http://</a:t>
            </a:r>
            <a:r>
              <a:rPr lang="en-US" dirty="0" err="1" smtClean="0"/>
              <a:t>creativecommons.org</a:t>
            </a:r>
            <a:r>
              <a:rPr lang="en-US" dirty="0" smtClean="0"/>
              <a:t>/licenses/by/3.0)], via Wikimedia Commons</a:t>
            </a:r>
          </a:p>
          <a:p>
            <a:r>
              <a:rPr lang="en-US" dirty="0" smtClean="0"/>
              <a:t>http://</a:t>
            </a:r>
            <a:r>
              <a:rPr lang="en-US" dirty="0" err="1" smtClean="0"/>
              <a:t>commons.wikimedia.org</a:t>
            </a:r>
            <a:r>
              <a:rPr lang="en-US" dirty="0" smtClean="0"/>
              <a:t>/wiki/File%3AQV_Building_construction_site%2C_Melbourne_-_March_2002.jpg</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35</a:t>
            </a:fld>
            <a:endParaRPr lang="en-US"/>
          </a:p>
        </p:txBody>
      </p:sp>
    </p:spTree>
    <p:extLst>
      <p:ext uri="{BB962C8B-B14F-4D97-AF65-F5344CB8AC3E}">
        <p14:creationId xmlns:p14="http://schemas.microsoft.com/office/powerpoint/2010/main" val="430158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not careful, you end up building</a:t>
            </a:r>
            <a:r>
              <a:rPr lang="en-US" baseline="0" dirty="0" smtClean="0"/>
              <a:t> a dozen different ways to do the same thing</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36</a:t>
            </a:fld>
            <a:endParaRPr lang="en-US"/>
          </a:p>
        </p:txBody>
      </p:sp>
    </p:spTree>
    <p:extLst>
      <p:ext uri="{BB962C8B-B14F-4D97-AF65-F5344CB8AC3E}">
        <p14:creationId xmlns:p14="http://schemas.microsoft.com/office/powerpoint/2010/main" val="2469960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worked on a product</a:t>
            </a:r>
            <a:r>
              <a:rPr lang="en-US" baseline="0" dirty="0" smtClean="0"/>
              <a:t> that had a heavy social interaction component. We ran into this when it came to user details. On some screens, we needed a short name like “Jared F.”.</a:t>
            </a:r>
          </a:p>
          <a:p>
            <a:endParaRPr lang="en-US" baseline="0" dirty="0" smtClean="0"/>
          </a:p>
          <a:p>
            <a:r>
              <a:rPr lang="en-US" baseline="0" dirty="0" smtClean="0"/>
              <a:t>On other screens, we needed “Jared Faris”.</a:t>
            </a:r>
          </a:p>
          <a:p>
            <a:endParaRPr lang="en-US" baseline="0" dirty="0" smtClean="0"/>
          </a:p>
          <a:p>
            <a:r>
              <a:rPr lang="en-US" baseline="0" dirty="0" smtClean="0"/>
              <a:t>Still other places needed an email address and an avatar (we used </a:t>
            </a:r>
            <a:r>
              <a:rPr lang="en-US" baseline="0" dirty="0" err="1" smtClean="0"/>
              <a:t>Gravatar</a:t>
            </a:r>
            <a:r>
              <a:rPr lang="en-US" baseline="0" dirty="0" smtClean="0"/>
              <a:t> as well as uploaded images)</a:t>
            </a:r>
            <a:r>
              <a:rPr lang="en-US" baseline="0" dirty="0" smtClean="0"/>
              <a:t>. Other places had a list of your connections embedded in.</a:t>
            </a:r>
          </a:p>
          <a:p>
            <a:endParaRPr lang="en-US" baseline="0" dirty="0" smtClean="0"/>
          </a:p>
          <a:p>
            <a:r>
              <a:rPr lang="en-US" baseline="0" dirty="0" smtClean="0"/>
              <a:t>Before long, we were building multiple endpoints to do basically the same thing</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37</a:t>
            </a:fld>
            <a:endParaRPr lang="en-US"/>
          </a:p>
        </p:txBody>
      </p:sp>
    </p:spTree>
    <p:extLst>
      <p:ext uri="{BB962C8B-B14F-4D97-AF65-F5344CB8AC3E}">
        <p14:creationId xmlns:p14="http://schemas.microsoft.com/office/powerpoint/2010/main" val="942655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really.</a:t>
            </a:r>
            <a:r>
              <a:rPr lang="en-US" baseline="0" dirty="0" smtClean="0"/>
              <a:t> Just about every JS framework has client side best practices. In the case of some, like Backbone, others in the community have come up with their own suggestions.</a:t>
            </a:r>
          </a:p>
          <a:p>
            <a:endParaRPr lang="en-US" baseline="0" dirty="0" smtClean="0"/>
          </a:p>
          <a:p>
            <a:r>
              <a:rPr lang="en-US" baseline="0" dirty="0" smtClean="0"/>
              <a:t>What they always seem to skimp on is how you can structure the rest of your application to make the front-end stuff work. Especially when you’re building large enterprise apps and not small SPAs</a:t>
            </a:r>
          </a:p>
          <a:p>
            <a:endParaRPr lang="en-US" baseline="0" dirty="0" smtClean="0"/>
          </a:p>
          <a:p>
            <a:r>
              <a:rPr lang="en-US" baseline="0" dirty="0" smtClean="0"/>
              <a:t>There are apps that can operate almost purely client-side, with only the slimmest shim of server-side code. Sadly, I don’t think most line of business apps fit this model.</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38</a:t>
            </a:fld>
            <a:endParaRPr lang="en-US"/>
          </a:p>
        </p:txBody>
      </p:sp>
    </p:spTree>
    <p:extLst>
      <p:ext uri="{BB962C8B-B14F-4D97-AF65-F5344CB8AC3E}">
        <p14:creationId xmlns:p14="http://schemas.microsoft.com/office/powerpoint/2010/main" val="42028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walk through each</a:t>
            </a:r>
            <a:r>
              <a:rPr lang="en-US" baseline="0" dirty="0" smtClean="0"/>
              <a:t> of these items in detail</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39</a:t>
            </a:fld>
            <a:endParaRPr lang="en-US"/>
          </a:p>
        </p:txBody>
      </p:sp>
    </p:spTree>
    <p:extLst>
      <p:ext uri="{BB962C8B-B14F-4D97-AF65-F5344CB8AC3E}">
        <p14:creationId xmlns:p14="http://schemas.microsoft.com/office/powerpoint/2010/main" val="3465577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what data you’re persisting and passing around</a:t>
            </a:r>
          </a:p>
          <a:p>
            <a:endParaRPr lang="en-US" baseline="0" dirty="0" smtClean="0"/>
          </a:p>
          <a:p>
            <a:r>
              <a:rPr lang="en-US" baseline="0" dirty="0" smtClean="0"/>
              <a:t>Generally you don’t bubble all of that data up to the client side. Sometimes it’s personal information (SSNs), sometimes it’s system info (GUIDs), etc. Figure out which pieces are consumed client-side</a:t>
            </a:r>
          </a:p>
          <a:p>
            <a:endParaRPr lang="en-US" baseline="0" dirty="0" smtClean="0"/>
          </a:p>
          <a:p>
            <a:r>
              <a:rPr lang="en-US" baseline="0" dirty="0" smtClean="0"/>
              <a:t>Often times your client side controls actually care about a bit of data from a few different models. Identify these combined types because they can become view models</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40</a:t>
            </a:fld>
            <a:endParaRPr lang="en-US"/>
          </a:p>
        </p:txBody>
      </p:sp>
    </p:spTree>
    <p:extLst>
      <p:ext uri="{BB962C8B-B14F-4D97-AF65-F5344CB8AC3E}">
        <p14:creationId xmlns:p14="http://schemas.microsoft.com/office/powerpoint/2010/main" val="4218640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for objects that get used frequently. Even if you don’t use every property every time the object is loaded, it could be there is no cost to only having</a:t>
            </a:r>
            <a:r>
              <a:rPr lang="en-US" baseline="0" dirty="0" smtClean="0"/>
              <a:t> one way to load the data. You just disregard some properties sometimes.</a:t>
            </a:r>
          </a:p>
          <a:p>
            <a:endParaRPr lang="en-US" baseline="0" dirty="0" smtClean="0"/>
          </a:p>
          <a:p>
            <a:r>
              <a:rPr lang="en-US" baseline="0" dirty="0" smtClean="0"/>
              <a:t>Do you have a person object that</a:t>
            </a:r>
            <a:r>
              <a:rPr lang="fr-FR" baseline="0" dirty="0" smtClean="0"/>
              <a:t>’</a:t>
            </a:r>
            <a:r>
              <a:rPr lang="en-US" baseline="0" dirty="0" smtClean="0"/>
              <a:t>s loaded on a ton of pages? Is it currently embedded multiple times in other objects like Orders, Shipping Manifests, </a:t>
            </a:r>
            <a:r>
              <a:rPr lang="en-US" baseline="0" dirty="0" err="1" smtClean="0"/>
              <a:t>etc</a:t>
            </a:r>
            <a:r>
              <a:rPr lang="en-US" baseline="0" dirty="0" smtClean="0"/>
              <a:t>? Can you load it separately? This sort of model is a great candidate to break into a reusable resource</a:t>
            </a:r>
          </a:p>
          <a:p>
            <a:endParaRPr lang="en-US" baseline="0" dirty="0" smtClean="0"/>
          </a:p>
          <a:p>
            <a:r>
              <a:rPr lang="en-US" baseline="0" dirty="0" smtClean="0"/>
              <a:t>Are there models that are highly page specific and that have a lot of one off behaviors? Maybe this still lives by itself</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41</a:t>
            </a:fld>
            <a:endParaRPr lang="en-US"/>
          </a:p>
        </p:txBody>
      </p:sp>
    </p:spTree>
    <p:extLst>
      <p:ext uri="{BB962C8B-B14F-4D97-AF65-F5344CB8AC3E}">
        <p14:creationId xmlns:p14="http://schemas.microsoft.com/office/powerpoint/2010/main" val="1756470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generally identify pieces of your app that fall</a:t>
            </a:r>
            <a:r>
              <a:rPr lang="en-US" baseline="0" dirty="0" smtClean="0"/>
              <a:t> under one of these categories. If you can describe them cleanly, you can put them in different places.</a:t>
            </a:r>
          </a:p>
        </p:txBody>
      </p:sp>
      <p:sp>
        <p:nvSpPr>
          <p:cNvPr id="4" name="Slide Number Placeholder 3"/>
          <p:cNvSpPr>
            <a:spLocks noGrp="1"/>
          </p:cNvSpPr>
          <p:nvPr>
            <p:ph type="sldNum" sz="quarter" idx="10"/>
          </p:nvPr>
        </p:nvSpPr>
        <p:spPr/>
        <p:txBody>
          <a:bodyPr/>
          <a:lstStyle/>
          <a:p>
            <a:fld id="{D117F616-355F-1049-BE60-092233833040}" type="slidenum">
              <a:rPr lang="en-US" smtClean="0"/>
              <a:t>43</a:t>
            </a:fld>
            <a:endParaRPr lang="en-US"/>
          </a:p>
        </p:txBody>
      </p:sp>
    </p:spTree>
    <p:extLst>
      <p:ext uri="{BB962C8B-B14F-4D97-AF65-F5344CB8AC3E}">
        <p14:creationId xmlns:p14="http://schemas.microsoft.com/office/powerpoint/2010/main" val="3514532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standard</a:t>
            </a:r>
            <a:r>
              <a:rPr lang="en-US" baseline="0" dirty="0" smtClean="0"/>
              <a:t> JSON payload that you return for a person, use it in every widget you build that has personal information.</a:t>
            </a:r>
          </a:p>
          <a:p>
            <a:endParaRPr lang="en-US" baseline="0" dirty="0" smtClean="0"/>
          </a:p>
          <a:p>
            <a:r>
              <a:rPr lang="en-US" baseline="0" dirty="0" smtClean="0"/>
              <a:t>Sometimes it will have data (like an avatar image URL or something else) that individual widgets don’t care about. If it’s not private/secret, just pass it around always. It’s cheaper to send a few extra bytes over the wire than to maintain multiple pathways.</a:t>
            </a:r>
          </a:p>
          <a:p>
            <a:endParaRPr lang="en-US" baseline="0" dirty="0" smtClean="0"/>
          </a:p>
          <a:p>
            <a:r>
              <a:rPr lang="en-US" baseline="0" dirty="0" smtClean="0"/>
              <a:t>Some things (like the avatar URL) aren’t going to change frequently. Cache them server side. Consider caching entire requests if nothing is changing so your client can avoid even making calls. If you’re caching server side, remember that you can manually invalidate cache if necessary</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44</a:t>
            </a:fld>
            <a:endParaRPr lang="en-US"/>
          </a:p>
        </p:txBody>
      </p:sp>
    </p:spTree>
    <p:extLst>
      <p:ext uri="{BB962C8B-B14F-4D97-AF65-F5344CB8AC3E}">
        <p14:creationId xmlns:p14="http://schemas.microsoft.com/office/powerpoint/2010/main" val="339193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was first formalized and popularized by Douglas </a:t>
            </a:r>
            <a:r>
              <a:rPr lang="en-US" baseline="0" dirty="0" err="1" smtClean="0"/>
              <a:t>Crockford</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4</a:t>
            </a:fld>
            <a:endParaRPr lang="en-US"/>
          </a:p>
        </p:txBody>
      </p:sp>
    </p:spTree>
    <p:extLst>
      <p:ext uri="{BB962C8B-B14F-4D97-AF65-F5344CB8AC3E}">
        <p14:creationId xmlns:p14="http://schemas.microsoft.com/office/powerpoint/2010/main" val="1199069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app I use for another talk that has APIs, Controllers, and something called Hubs.</a:t>
            </a:r>
          </a:p>
          <a:p>
            <a:endParaRPr lang="en-US" dirty="0" smtClean="0"/>
          </a:p>
          <a:p>
            <a:r>
              <a:rPr lang="en-US" dirty="0" smtClean="0"/>
              <a:t>Talk</a:t>
            </a:r>
            <a:r>
              <a:rPr lang="en-US" baseline="0" dirty="0" smtClean="0"/>
              <a:t> about APIs/Controllers.</a:t>
            </a:r>
          </a:p>
          <a:p>
            <a:endParaRPr lang="en-US" baseline="0" dirty="0" smtClean="0"/>
          </a:p>
          <a:p>
            <a:r>
              <a:rPr lang="en-US" baseline="0" dirty="0" smtClean="0"/>
              <a:t>We’ll talk about Hubs if we get time</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45</a:t>
            </a:fld>
            <a:endParaRPr lang="en-US"/>
          </a:p>
        </p:txBody>
      </p:sp>
    </p:spTree>
    <p:extLst>
      <p:ext uri="{BB962C8B-B14F-4D97-AF65-F5344CB8AC3E}">
        <p14:creationId xmlns:p14="http://schemas.microsoft.com/office/powerpoint/2010/main" val="3578205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should go from this…</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46</a:t>
            </a:fld>
            <a:endParaRPr lang="en-US"/>
          </a:p>
        </p:txBody>
      </p:sp>
    </p:spTree>
    <p:extLst>
      <p:ext uri="{BB962C8B-B14F-4D97-AF65-F5344CB8AC3E}">
        <p14:creationId xmlns:p14="http://schemas.microsoft.com/office/powerpoint/2010/main" val="942655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this:</a:t>
            </a:r>
          </a:p>
          <a:p>
            <a:endParaRPr lang="en-US" dirty="0" smtClean="0"/>
          </a:p>
          <a:p>
            <a:r>
              <a:rPr lang="en-US" dirty="0" smtClean="0"/>
              <a:t>Build</a:t>
            </a:r>
            <a:r>
              <a:rPr lang="en-US" baseline="0" dirty="0" smtClean="0"/>
              <a:t> </a:t>
            </a:r>
            <a:r>
              <a:rPr lang="en-US" dirty="0" smtClean="0"/>
              <a:t>a </a:t>
            </a:r>
            <a:r>
              <a:rPr lang="en-US" dirty="0" smtClean="0"/>
              <a:t>suite of re-usable APIs for this. Perhaps</a:t>
            </a:r>
            <a:r>
              <a:rPr lang="en-US" baseline="0" dirty="0" smtClean="0"/>
              <a:t> there are a couple of endpoints on each API controller, or perhaps you pass a query string, but now the logic is all in one place</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47</a:t>
            </a:fld>
            <a:endParaRPr lang="en-US"/>
          </a:p>
        </p:txBody>
      </p:sp>
    </p:spTree>
    <p:extLst>
      <p:ext uri="{BB962C8B-B14F-4D97-AF65-F5344CB8AC3E}">
        <p14:creationId xmlns:p14="http://schemas.microsoft.com/office/powerpoint/2010/main" val="942655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talk about a more advanced topic that becomes easier with some of the work we’ve done. Real-time client-server interactions.</a:t>
            </a:r>
          </a:p>
          <a:p>
            <a:endParaRPr lang="en-US" dirty="0" smtClean="0"/>
          </a:p>
          <a:p>
            <a:r>
              <a:rPr lang="en-US" dirty="0" smtClean="0"/>
              <a:t>By Alan</a:t>
            </a:r>
            <a:r>
              <a:rPr lang="en-US" baseline="0" dirty="0" smtClean="0"/>
              <a:t> Stark (Attribution-</a:t>
            </a:r>
            <a:r>
              <a:rPr lang="en-US" baseline="0" dirty="0" err="1" smtClean="0"/>
              <a:t>ShareAlike</a:t>
            </a:r>
            <a:r>
              <a:rPr lang="en-US" baseline="0" dirty="0" smtClean="0"/>
              <a:t> 2.0 Generic)</a:t>
            </a:r>
          </a:p>
          <a:p>
            <a:r>
              <a:rPr lang="en-US" dirty="0" smtClean="0"/>
              <a:t>http://</a:t>
            </a:r>
            <a:r>
              <a:rPr lang="en-US" dirty="0" err="1" smtClean="0"/>
              <a:t>www.flickr.com</a:t>
            </a:r>
            <a:r>
              <a:rPr lang="en-US" dirty="0" smtClean="0"/>
              <a:t>/photos/squeaks2569/8115296401/</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48</a:t>
            </a:fld>
            <a:endParaRPr lang="en-US"/>
          </a:p>
        </p:txBody>
      </p:sp>
    </p:spTree>
    <p:extLst>
      <p:ext uri="{BB962C8B-B14F-4D97-AF65-F5344CB8AC3E}">
        <p14:creationId xmlns:p14="http://schemas.microsoft.com/office/powerpoint/2010/main" val="586466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apps have multiple</a:t>
            </a:r>
            <a:r>
              <a:rPr lang="en-US" baseline="0" dirty="0" smtClean="0"/>
              <a:t> users whose interactions affect each other. </a:t>
            </a:r>
          </a:p>
          <a:p>
            <a:endParaRPr lang="en-US" baseline="0" dirty="0" smtClean="0"/>
          </a:p>
          <a:p>
            <a:r>
              <a:rPr lang="en-US" baseline="0" dirty="0" smtClean="0"/>
              <a:t>Most apps don’t handle this well.</a:t>
            </a:r>
          </a:p>
          <a:p>
            <a:endParaRPr lang="en-US" baseline="0" dirty="0" smtClean="0"/>
          </a:p>
          <a:p>
            <a:r>
              <a:rPr lang="en-US" baseline="0" dirty="0" smtClean="0"/>
              <a:t>In a traditional app, for the second user to know about an update, he or she would have to refresh the page. </a:t>
            </a:r>
            <a:r>
              <a:rPr lang="en-US" baseline="0" dirty="0" err="1" smtClean="0"/>
              <a:t>Maaaaybe</a:t>
            </a:r>
            <a:r>
              <a:rPr lang="en-US" baseline="0" dirty="0" smtClean="0"/>
              <a:t>, there’d be a control polling to check for changes and alert them.</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49</a:t>
            </a:fld>
            <a:endParaRPr lang="en-US"/>
          </a:p>
        </p:txBody>
      </p:sp>
    </p:spTree>
    <p:extLst>
      <p:ext uri="{BB962C8B-B14F-4D97-AF65-F5344CB8AC3E}">
        <p14:creationId xmlns:p14="http://schemas.microsoft.com/office/powerpoint/2010/main" val="3759094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slide I stole entirely from my </a:t>
            </a:r>
            <a:r>
              <a:rPr lang="en-US" baseline="0" dirty="0" err="1" smtClean="0"/>
              <a:t>SignalR</a:t>
            </a:r>
            <a:r>
              <a:rPr lang="en-US" baseline="0" dirty="0" smtClean="0"/>
              <a:t> talk. I’ll be happy to share that if you’re interested.</a:t>
            </a:r>
          </a:p>
          <a:p>
            <a:endParaRPr lang="en-US" baseline="0" dirty="0" smtClean="0"/>
          </a:p>
          <a:p>
            <a:r>
              <a:rPr lang="en-US" baseline="0" dirty="0" smtClean="0"/>
              <a:t>The data you’re passing back and forth is just JSON. If you build something using your </a:t>
            </a:r>
            <a:r>
              <a:rPr lang="en-US" baseline="0" dirty="0" err="1" smtClean="0"/>
              <a:t>RESTful</a:t>
            </a:r>
            <a:r>
              <a:rPr lang="en-US" baseline="0" dirty="0" smtClean="0"/>
              <a:t> services, and later change it to be real-time, the hope would be that only your communication layer changes. Model binding would just happen more frequently</a:t>
            </a:r>
            <a:r>
              <a:rPr lang="en-US" baseline="0" dirty="0" smtClean="0"/>
              <a:t>.</a:t>
            </a:r>
          </a:p>
          <a:p>
            <a:endParaRPr lang="en-US" baseline="0" dirty="0" smtClean="0"/>
          </a:p>
          <a:p>
            <a:r>
              <a:rPr lang="en-US" baseline="0" dirty="0" smtClean="0"/>
              <a:t>With </a:t>
            </a:r>
            <a:r>
              <a:rPr lang="en-US" baseline="0" dirty="0" err="1" smtClean="0"/>
              <a:t>SignalR</a:t>
            </a:r>
            <a:r>
              <a:rPr lang="en-US" baseline="0" dirty="0" smtClean="0"/>
              <a:t>, the ‘controllers’ for your </a:t>
            </a:r>
            <a:r>
              <a:rPr lang="en-US" baseline="0" dirty="0" err="1" smtClean="0"/>
              <a:t>websockets</a:t>
            </a:r>
            <a:r>
              <a:rPr lang="en-US" baseline="0" dirty="0" smtClean="0"/>
              <a:t> are called Hubs. They’d be organized a little differently than your API as well</a:t>
            </a:r>
            <a:endParaRPr lang="en-US" baseline="0" dirty="0" smtClean="0"/>
          </a:p>
        </p:txBody>
      </p:sp>
      <p:sp>
        <p:nvSpPr>
          <p:cNvPr id="4" name="Slide Number Placeholder 3"/>
          <p:cNvSpPr>
            <a:spLocks noGrp="1"/>
          </p:cNvSpPr>
          <p:nvPr>
            <p:ph type="sldNum" sz="quarter" idx="10"/>
          </p:nvPr>
        </p:nvSpPr>
        <p:spPr/>
        <p:txBody>
          <a:bodyPr/>
          <a:lstStyle/>
          <a:p>
            <a:fld id="{E23A1162-777F-374E-AA23-4E4DF5706CF8}" type="slidenum">
              <a:rPr lang="en-US" smtClean="0"/>
              <a:t>51</a:t>
            </a:fld>
            <a:endParaRPr lang="en-US"/>
          </a:p>
        </p:txBody>
      </p:sp>
    </p:spTree>
    <p:extLst>
      <p:ext uri="{BB962C8B-B14F-4D97-AF65-F5344CB8AC3E}">
        <p14:creationId xmlns:p14="http://schemas.microsoft.com/office/powerpoint/2010/main" val="3535455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not really. If you’ve broken things into logical</a:t>
            </a:r>
            <a:r>
              <a:rPr lang="en-US" baseline="0" dirty="0" smtClean="0"/>
              <a:t> </a:t>
            </a:r>
            <a:r>
              <a:rPr lang="en-US" baseline="0" dirty="0" err="1" smtClean="0"/>
              <a:t>RESTful</a:t>
            </a:r>
            <a:r>
              <a:rPr lang="en-US" baseline="0" dirty="0" smtClean="0"/>
              <a:t> endpoints, you can do some interesting testing sans-server.</a:t>
            </a:r>
          </a:p>
          <a:p>
            <a:endParaRPr lang="en-US" baseline="0" dirty="0" smtClean="0"/>
          </a:p>
          <a:p>
            <a:endParaRPr lang="en-US" baseline="0" dirty="0" smtClean="0"/>
          </a:p>
          <a:p>
            <a:r>
              <a:rPr lang="en-US" baseline="0" dirty="0" smtClean="0"/>
              <a:t>http://</a:t>
            </a:r>
            <a:r>
              <a:rPr lang="en-US" baseline="0" dirty="0" err="1" smtClean="0"/>
              <a:t>commons.wikimedia.org</a:t>
            </a:r>
            <a:r>
              <a:rPr lang="en-US" baseline="0" dirty="0" smtClean="0"/>
              <a:t>/wiki/File%3APWC_building_demolition_399.JPG</a:t>
            </a:r>
          </a:p>
          <a:p>
            <a:r>
              <a:rPr lang="en-US" dirty="0" smtClean="0"/>
              <a:t>By Schwede66 (Own work) [CC-BY-SA-3.0 (http://</a:t>
            </a:r>
            <a:r>
              <a:rPr lang="en-US" dirty="0" err="1" smtClean="0"/>
              <a:t>creativecommons.org</a:t>
            </a:r>
            <a:r>
              <a:rPr lang="en-US" dirty="0" smtClean="0"/>
              <a:t>/licenses/by-</a:t>
            </a:r>
            <a:r>
              <a:rPr lang="en-US" dirty="0" err="1" smtClean="0"/>
              <a:t>sa</a:t>
            </a:r>
            <a:r>
              <a:rPr lang="en-US" dirty="0" smtClean="0"/>
              <a:t>/3.0)], via Wikimedia Commons</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53</a:t>
            </a:fld>
            <a:endParaRPr lang="en-US"/>
          </a:p>
        </p:txBody>
      </p:sp>
    </p:spTree>
    <p:extLst>
      <p:ext uri="{BB962C8B-B14F-4D97-AF65-F5344CB8AC3E}">
        <p14:creationId xmlns:p14="http://schemas.microsoft.com/office/powerpoint/2010/main" val="3290263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54</a:t>
            </a:fld>
            <a:endParaRPr lang="en-US"/>
          </a:p>
        </p:txBody>
      </p:sp>
    </p:spTree>
    <p:extLst>
      <p:ext uri="{BB962C8B-B14F-4D97-AF65-F5344CB8AC3E}">
        <p14:creationId xmlns:p14="http://schemas.microsoft.com/office/powerpoint/2010/main" val="346968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Jasmine-Ajax</a:t>
            </a:r>
            <a:r>
              <a:rPr lang="en-US" baseline="0" dirty="0" smtClean="0"/>
              <a:t> is a Jasmine plugin for faking out </a:t>
            </a:r>
            <a:r>
              <a:rPr lang="en-US" baseline="0" dirty="0" err="1" smtClean="0"/>
              <a:t>jQuery</a:t>
            </a:r>
            <a:r>
              <a:rPr lang="en-US" baseline="0" dirty="0" smtClean="0"/>
              <a:t> Ajax requests from pivotal labs (the people behind Jasmine</a:t>
            </a:r>
            <a:r>
              <a:rPr lang="en-US" baseline="0" dirty="0" smtClean="0"/>
              <a:t>)</a:t>
            </a:r>
          </a:p>
          <a:p>
            <a:endParaRPr lang="en-US" baseline="0" dirty="0" smtClean="0"/>
          </a:p>
          <a:p>
            <a:r>
              <a:rPr lang="en-US" baseline="0" dirty="0" err="1" smtClean="0"/>
              <a:t>jQuery-Mockjax</a:t>
            </a:r>
            <a:r>
              <a:rPr lang="en-US" baseline="0" dirty="0" smtClean="0"/>
              <a:t> is a tool agnostic mocking library for faking out </a:t>
            </a:r>
            <a:r>
              <a:rPr lang="en-US" baseline="0" dirty="0" err="1" smtClean="0"/>
              <a:t>jQuery</a:t>
            </a:r>
            <a:r>
              <a:rPr lang="en-US" baseline="0" dirty="0" smtClean="0"/>
              <a:t> </a:t>
            </a:r>
            <a:r>
              <a:rPr lang="en-US" baseline="0" dirty="0" err="1" smtClean="0"/>
              <a:t>ajax</a:t>
            </a:r>
            <a:r>
              <a:rPr lang="en-US" baseline="0" dirty="0" smtClean="0"/>
              <a:t> </a:t>
            </a:r>
            <a:r>
              <a:rPr lang="en-US" baseline="0" dirty="0" smtClean="0"/>
              <a:t>calls</a:t>
            </a:r>
          </a:p>
          <a:p>
            <a:endParaRPr lang="en-US" baseline="0" dirty="0" smtClean="0"/>
          </a:p>
          <a:p>
            <a:r>
              <a:rPr lang="en-US" baseline="0" dirty="0" smtClean="0"/>
              <a:t>Amplify is a framework for decoupling your data consumer from the AJAX calls all together. Your client widgets make a request in Amplify for data and you wire up a provider separately. You can </a:t>
            </a:r>
            <a:r>
              <a:rPr lang="en-US" baseline="0" dirty="0" smtClean="0"/>
              <a:t>stub </a:t>
            </a:r>
            <a:r>
              <a:rPr lang="en-US" baseline="0" dirty="0" smtClean="0"/>
              <a:t>those out in testing.</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55</a:t>
            </a:fld>
            <a:endParaRPr lang="en-US"/>
          </a:p>
        </p:txBody>
      </p:sp>
    </p:spTree>
    <p:extLst>
      <p:ext uri="{BB962C8B-B14F-4D97-AF65-F5344CB8AC3E}">
        <p14:creationId xmlns:p14="http://schemas.microsoft.com/office/powerpoint/2010/main" val="3616045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probably don’t have an infinite</a:t>
            </a:r>
            <a:r>
              <a:rPr lang="en-US" baseline="0" dirty="0" smtClean="0"/>
              <a:t> number of models or test cases. You probably have test data in a </a:t>
            </a:r>
            <a:r>
              <a:rPr lang="en-US" baseline="0" dirty="0" err="1" smtClean="0"/>
              <a:t>dev</a:t>
            </a:r>
            <a:r>
              <a:rPr lang="en-US" baseline="0" dirty="0" smtClean="0"/>
              <a:t>/QA database for developing against.</a:t>
            </a:r>
          </a:p>
          <a:p>
            <a:endParaRPr lang="en-US" baseline="0" dirty="0" smtClean="0"/>
          </a:p>
          <a:p>
            <a:r>
              <a:rPr lang="en-US" baseline="0" dirty="0" smtClean="0"/>
              <a:t>You’re basically doing the same thing here with JavaScript. If you really wanted to, you could script out something that generates your test data from your server-side test data. If you kept it up to date, you could always be testing with realistic cases</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56</a:t>
            </a:fld>
            <a:endParaRPr lang="en-US"/>
          </a:p>
        </p:txBody>
      </p:sp>
    </p:spTree>
    <p:extLst>
      <p:ext uri="{BB962C8B-B14F-4D97-AF65-F5344CB8AC3E}">
        <p14:creationId xmlns:p14="http://schemas.microsoft.com/office/powerpoint/2010/main" val="2630193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few minutes to read through </a:t>
            </a:r>
            <a:r>
              <a:rPr lang="en-US" dirty="0" smtClean="0"/>
              <a:t>the 258 page </a:t>
            </a:r>
            <a:r>
              <a:rPr lang="en-US" dirty="0" smtClean="0"/>
              <a:t>ECMA spec</a:t>
            </a:r>
            <a:r>
              <a:rPr lang="en-US" dirty="0" smtClean="0"/>
              <a:t>.</a:t>
            </a:r>
          </a:p>
          <a:p>
            <a:endParaRPr lang="en-US" dirty="0" smtClean="0"/>
          </a:p>
          <a:p>
            <a:r>
              <a:rPr lang="en-US" dirty="0" smtClean="0"/>
              <a:t>Or maybe, let’s talk about what</a:t>
            </a:r>
            <a:r>
              <a:rPr lang="en-US" baseline="0" dirty="0" smtClean="0"/>
              <a:t> JSON is practically</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5</a:t>
            </a:fld>
            <a:endParaRPr lang="en-US"/>
          </a:p>
        </p:txBody>
      </p:sp>
    </p:spTree>
    <p:extLst>
      <p:ext uri="{BB962C8B-B14F-4D97-AF65-F5344CB8AC3E}">
        <p14:creationId xmlns:p14="http://schemas.microsoft.com/office/powerpoint/2010/main" val="602986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58</a:t>
            </a:fld>
            <a:endParaRPr lang="en-US"/>
          </a:p>
        </p:txBody>
      </p:sp>
    </p:spTree>
    <p:extLst>
      <p:ext uri="{BB962C8B-B14F-4D97-AF65-F5344CB8AC3E}">
        <p14:creationId xmlns:p14="http://schemas.microsoft.com/office/powerpoint/2010/main" val="26624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generated</a:t>
            </a:r>
            <a:r>
              <a:rPr lang="en-US" baseline="0" dirty="0" smtClean="0"/>
              <a:t> by http://</a:t>
            </a:r>
            <a:r>
              <a:rPr lang="en-US" baseline="0" dirty="0" err="1" smtClean="0"/>
              <a:t>www.bottlecaps.de</a:t>
            </a:r>
            <a:r>
              <a:rPr lang="en-US" baseline="0" dirty="0" smtClean="0"/>
              <a:t>/</a:t>
            </a:r>
            <a:r>
              <a:rPr lang="en-US" baseline="0" dirty="0" err="1" smtClean="0"/>
              <a:t>rr</a:t>
            </a:r>
            <a:r>
              <a:rPr lang="en-US" baseline="0" dirty="0" smtClean="0"/>
              <a:t>/</a:t>
            </a:r>
            <a:r>
              <a:rPr lang="en-US" baseline="0" dirty="0" err="1" smtClean="0"/>
              <a:t>ui</a:t>
            </a:r>
            <a:endParaRPr lang="en-US" baseline="0" dirty="0" smtClean="0"/>
          </a:p>
          <a:p>
            <a:r>
              <a:rPr lang="en-US" baseline="0" dirty="0" smtClean="0"/>
              <a:t>Grammar: </a:t>
            </a:r>
            <a:r>
              <a:rPr lang="en-US" dirty="0" smtClean="0"/>
              <a:t>object ::= '{' ((string ':' value ) ( ',' string ':' value )*)? '}'</a:t>
            </a:r>
          </a:p>
          <a:p>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6</a:t>
            </a:fld>
            <a:endParaRPr lang="en-US"/>
          </a:p>
        </p:txBody>
      </p:sp>
    </p:spTree>
    <p:extLst>
      <p:ext uri="{BB962C8B-B14F-4D97-AF65-F5344CB8AC3E}">
        <p14:creationId xmlns:p14="http://schemas.microsoft.com/office/powerpoint/2010/main" val="1904324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generated</a:t>
            </a:r>
            <a:r>
              <a:rPr lang="en-US" baseline="0" dirty="0" smtClean="0"/>
              <a:t> by http://</a:t>
            </a:r>
            <a:r>
              <a:rPr lang="en-US" baseline="0" dirty="0" err="1" smtClean="0"/>
              <a:t>www.bottlecaps.de</a:t>
            </a:r>
            <a:r>
              <a:rPr lang="en-US" baseline="0" dirty="0" smtClean="0"/>
              <a:t>/</a:t>
            </a:r>
            <a:r>
              <a:rPr lang="en-US" baseline="0" dirty="0" err="1" smtClean="0"/>
              <a:t>rr</a:t>
            </a:r>
            <a:r>
              <a:rPr lang="en-US" baseline="0" dirty="0" smtClean="0"/>
              <a:t>/</a:t>
            </a:r>
            <a:r>
              <a:rPr lang="en-US" baseline="0" dirty="0" err="1" smtClean="0"/>
              <a:t>ui</a:t>
            </a:r>
            <a:endParaRPr lang="en-US" baseline="0" dirty="0" smtClean="0"/>
          </a:p>
          <a:p>
            <a:r>
              <a:rPr lang="en-US" baseline="0" dirty="0" smtClean="0"/>
              <a:t>Grammar: </a:t>
            </a:r>
            <a:r>
              <a:rPr lang="en-US" dirty="0" smtClean="0"/>
              <a:t>array ::= '[' ((value ) ( ',' value )*)? ']'</a:t>
            </a:r>
          </a:p>
          <a:p>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7</a:t>
            </a:fld>
            <a:endParaRPr lang="en-US"/>
          </a:p>
        </p:txBody>
      </p:sp>
    </p:spTree>
    <p:extLst>
      <p:ext uri="{BB962C8B-B14F-4D97-AF65-F5344CB8AC3E}">
        <p14:creationId xmlns:p14="http://schemas.microsoft.com/office/powerpoint/2010/main" val="24499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has basic structures and is easy to parse as a human or a computer. It’s pretty much universally supported by modern development languages. As a bonus, when using it with JavaScript and using primitive types, you can mentally treat JSON and JavaScript objects about the same</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10</a:t>
            </a:fld>
            <a:endParaRPr lang="en-US"/>
          </a:p>
        </p:txBody>
      </p:sp>
    </p:spTree>
    <p:extLst>
      <p:ext uri="{BB962C8B-B14F-4D97-AF65-F5344CB8AC3E}">
        <p14:creationId xmlns:p14="http://schemas.microsoft.com/office/powerpoint/2010/main" val="3409829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 object’s always</a:t>
            </a:r>
            <a:r>
              <a:rPr lang="en-US" baseline="0" dirty="0" smtClean="0"/>
              <a:t> have keys that are strings too although they aren’t quoted. </a:t>
            </a:r>
            <a:endParaRPr lang="en-US" dirty="0"/>
          </a:p>
        </p:txBody>
      </p:sp>
      <p:sp>
        <p:nvSpPr>
          <p:cNvPr id="4" name="Slide Number Placeholder 3"/>
          <p:cNvSpPr>
            <a:spLocks noGrp="1"/>
          </p:cNvSpPr>
          <p:nvPr>
            <p:ph type="sldNum" sz="quarter" idx="10"/>
          </p:nvPr>
        </p:nvSpPr>
        <p:spPr/>
        <p:txBody>
          <a:bodyPr/>
          <a:lstStyle/>
          <a:p>
            <a:fld id="{D117F616-355F-1049-BE60-092233833040}" type="slidenum">
              <a:rPr lang="en-US" smtClean="0"/>
              <a:t>11</a:t>
            </a:fld>
            <a:endParaRPr lang="en-US"/>
          </a:p>
        </p:txBody>
      </p:sp>
    </p:spTree>
    <p:extLst>
      <p:ext uri="{BB962C8B-B14F-4D97-AF65-F5344CB8AC3E}">
        <p14:creationId xmlns:p14="http://schemas.microsoft.com/office/powerpoint/2010/main" val="162059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EFAD58-221A-804C-8B2C-95BDE0FC415A}" type="datetimeFigureOut">
              <a:rPr lang="en-US" smtClean="0"/>
              <a:t>2/25/14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357669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FAD58-221A-804C-8B2C-95BDE0FC415A}" type="datetimeFigureOut">
              <a:rPr lang="en-US" smtClean="0"/>
              <a:t>2/25/14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214987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FAD58-221A-804C-8B2C-95BDE0FC415A}" type="datetimeFigureOut">
              <a:rPr lang="en-US" smtClean="0"/>
              <a:t>2/25/14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2030165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Junction"/>
                <a:cs typeface="Junction"/>
              </a:defRPr>
            </a:lvl1pPr>
            <a:lvl2pPr>
              <a:defRPr>
                <a:latin typeface="Junction"/>
                <a:cs typeface="Junction"/>
              </a:defRPr>
            </a:lvl2pPr>
            <a:lvl3pPr>
              <a:defRPr>
                <a:latin typeface="Junction"/>
                <a:cs typeface="Junction"/>
              </a:defRPr>
            </a:lvl3pPr>
            <a:lvl4pPr>
              <a:defRPr>
                <a:latin typeface="Junction"/>
                <a:cs typeface="Junction"/>
              </a:defRPr>
            </a:lvl4pPr>
            <a:lvl5pPr>
              <a:defRPr>
                <a:latin typeface="Junction"/>
                <a:cs typeface="Junctio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FEFAD58-221A-804C-8B2C-95BDE0FC415A}" type="datetimeFigureOut">
              <a:rPr lang="en-US" smtClean="0"/>
              <a:t>2/25/14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102113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noAutofit/>
          </a:bodyPr>
          <a:lstStyle>
            <a:lvl1pPr algn="l">
              <a:defRPr sz="3200" b="1" cap="all">
                <a:latin typeface="Junction"/>
                <a:cs typeface="Junction"/>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422261"/>
            <a:ext cx="7772400" cy="1250156"/>
          </a:xfrm>
        </p:spPr>
        <p:txBody>
          <a:bodyPr anchor="b">
            <a:normAutofit/>
          </a:bodyPr>
          <a:lstStyle>
            <a:lvl1pPr marL="0" indent="0">
              <a:buNone/>
              <a:defRPr sz="1600">
                <a:solidFill>
                  <a:schemeClr val="tx1">
                    <a:tint val="75000"/>
                  </a:schemeClr>
                </a:solidFill>
                <a:latin typeface="Junction"/>
                <a:cs typeface="Junctio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FEFAD58-221A-804C-8B2C-95BDE0FC415A}" type="datetimeFigureOut">
              <a:rPr lang="en-US" smtClean="0"/>
              <a:t>2/25/14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66499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33501"/>
            <a:ext cx="4038600" cy="3771636"/>
          </a:xfrm>
        </p:spPr>
        <p:txBody>
          <a:bodyPr/>
          <a:lstStyle>
            <a:lvl1pPr>
              <a:defRPr sz="2800">
                <a:latin typeface="Junction"/>
                <a:cs typeface="Junction"/>
              </a:defRPr>
            </a:lvl1pPr>
            <a:lvl2pPr>
              <a:defRPr sz="2400">
                <a:latin typeface="Junction"/>
                <a:cs typeface="Junction"/>
              </a:defRPr>
            </a:lvl2pPr>
            <a:lvl3pPr>
              <a:defRPr sz="2000">
                <a:latin typeface="Junction"/>
                <a:cs typeface="Junction"/>
              </a:defRPr>
            </a:lvl3pPr>
            <a:lvl4pPr>
              <a:defRPr sz="1800">
                <a:latin typeface="Junction"/>
                <a:cs typeface="Junction"/>
              </a:defRPr>
            </a:lvl4pPr>
            <a:lvl5pPr>
              <a:defRPr sz="1800">
                <a:latin typeface="Junction"/>
                <a:cs typeface="Junction"/>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33501"/>
            <a:ext cx="4038600" cy="3771636"/>
          </a:xfrm>
        </p:spPr>
        <p:txBody>
          <a:bodyPr/>
          <a:lstStyle>
            <a:lvl1pPr>
              <a:defRPr sz="2800">
                <a:latin typeface="Junction"/>
                <a:cs typeface="Junction"/>
              </a:defRPr>
            </a:lvl1pPr>
            <a:lvl2pPr>
              <a:defRPr sz="2400">
                <a:latin typeface="Junction"/>
                <a:cs typeface="Junction"/>
              </a:defRPr>
            </a:lvl2pPr>
            <a:lvl3pPr>
              <a:defRPr sz="2000">
                <a:latin typeface="Junction"/>
                <a:cs typeface="Junction"/>
              </a:defRPr>
            </a:lvl3pPr>
            <a:lvl4pPr>
              <a:defRPr sz="1800">
                <a:latin typeface="Junction"/>
                <a:cs typeface="Junction"/>
              </a:defRPr>
            </a:lvl4pPr>
            <a:lvl5pPr>
              <a:defRPr sz="1800">
                <a:latin typeface="Junction"/>
                <a:cs typeface="Junction"/>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3FEFAD58-221A-804C-8B2C-95BDE0FC415A}" type="datetimeFigureOut">
              <a:rPr lang="en-US" smtClean="0"/>
              <a:t>2/25/14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28850032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atin typeface="Junction"/>
                <a:cs typeface="Junctio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atin typeface="Junction"/>
                <a:cs typeface="Junction"/>
              </a:defRPr>
            </a:lvl1pPr>
            <a:lvl2pPr>
              <a:defRPr sz="2000">
                <a:latin typeface="Junction"/>
                <a:cs typeface="Junction"/>
              </a:defRPr>
            </a:lvl2pPr>
            <a:lvl3pPr>
              <a:defRPr sz="1800">
                <a:latin typeface="Junction"/>
                <a:cs typeface="Junction"/>
              </a:defRPr>
            </a:lvl3pPr>
            <a:lvl4pPr>
              <a:defRPr sz="1600">
                <a:latin typeface="Junction"/>
                <a:cs typeface="Junction"/>
              </a:defRPr>
            </a:lvl4pPr>
            <a:lvl5pPr>
              <a:defRPr sz="1600">
                <a:latin typeface="Junction"/>
                <a:cs typeface="Junction"/>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atin typeface="Junction"/>
                <a:cs typeface="Junctio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atin typeface="Junction"/>
                <a:cs typeface="Junction"/>
              </a:defRPr>
            </a:lvl1pPr>
            <a:lvl2pPr>
              <a:defRPr sz="2000">
                <a:latin typeface="Junction"/>
                <a:cs typeface="Junction"/>
              </a:defRPr>
            </a:lvl2pPr>
            <a:lvl3pPr>
              <a:defRPr sz="1800">
                <a:latin typeface="Junction"/>
                <a:cs typeface="Junction"/>
              </a:defRPr>
            </a:lvl3pPr>
            <a:lvl4pPr>
              <a:defRPr sz="1600">
                <a:latin typeface="Junction"/>
                <a:cs typeface="Junction"/>
              </a:defRPr>
            </a:lvl4pPr>
            <a:lvl5pPr>
              <a:defRPr sz="1600">
                <a:latin typeface="Junction"/>
                <a:cs typeface="Junction"/>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FEFAD58-221A-804C-8B2C-95BDE0FC415A}" type="datetimeFigureOut">
              <a:rPr lang="en-US" smtClean="0"/>
              <a:t>2/25/14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400957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FAD58-221A-804C-8B2C-95BDE0FC415A}" type="datetimeFigureOut">
              <a:rPr lang="en-US" smtClean="0"/>
              <a:t>2/25/14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4243904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FAD58-221A-804C-8B2C-95BDE0FC415A}" type="datetimeFigureOut">
              <a:rPr lang="en-US" smtClean="0"/>
              <a:t>2/25/14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1314302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FAD58-221A-804C-8B2C-95BDE0FC415A}" type="datetimeFigureOut">
              <a:rPr lang="en-US" smtClean="0"/>
              <a:t>2/25/14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61995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FAD58-221A-804C-8B2C-95BDE0FC415A}" type="datetimeFigureOut">
              <a:rPr lang="en-US" smtClean="0"/>
              <a:t>2/25/14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7C1B4-DA7E-8E43-B2ED-0F7867CAD8B0}" type="slidenum">
              <a:rPr lang="en-US" smtClean="0"/>
              <a:t>‹#›</a:t>
            </a:fld>
            <a:endParaRPr lang="en-US"/>
          </a:p>
        </p:txBody>
      </p:sp>
    </p:spTree>
    <p:extLst>
      <p:ext uri="{BB962C8B-B14F-4D97-AF65-F5344CB8AC3E}">
        <p14:creationId xmlns:p14="http://schemas.microsoft.com/office/powerpoint/2010/main" val="14080621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3FEFAD58-221A-804C-8B2C-95BDE0FC415A}" type="datetimeFigureOut">
              <a:rPr lang="en-US" smtClean="0"/>
              <a:t>2/25/14</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7AE7C1B4-DA7E-8E43-B2ED-0F7867CAD8B0}" type="slidenum">
              <a:rPr lang="en-US" smtClean="0"/>
              <a:t>‹#›</a:t>
            </a:fld>
            <a:endParaRPr lang="en-US"/>
          </a:p>
        </p:txBody>
      </p:sp>
      <p:sp>
        <p:nvSpPr>
          <p:cNvPr id="7" name="TextBox 6"/>
          <p:cNvSpPr txBox="1"/>
          <p:nvPr userDrawn="1"/>
        </p:nvSpPr>
        <p:spPr>
          <a:xfrm>
            <a:off x="3341688" y="-1587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9348813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Junction"/>
          <a:ea typeface="+mj-ea"/>
          <a:cs typeface="Junction"/>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_of_Wizards_Batak_Indonesi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p:cNvSpPr>
            <a:spLocks noGrp="1"/>
          </p:cNvSpPr>
          <p:nvPr>
            <p:ph type="ctrTitle"/>
          </p:nvPr>
        </p:nvSpPr>
        <p:spPr>
          <a:xfrm>
            <a:off x="685800" y="197874"/>
            <a:ext cx="7772400" cy="666995"/>
          </a:xfrm>
        </p:spPr>
        <p:txBody>
          <a:bodyPr>
            <a:normAutofit/>
          </a:bodyPr>
          <a:lstStyle/>
          <a:p>
            <a:r>
              <a:rPr lang="en-US" sz="1800" dirty="0" smtClean="0">
                <a:solidFill>
                  <a:srgbClr val="FFFFFF"/>
                </a:solidFill>
                <a:latin typeface="League Gothic Regular"/>
                <a:cs typeface="League Gothic Regular"/>
              </a:rPr>
              <a:t>A Big Pile of JSON</a:t>
            </a:r>
            <a:br>
              <a:rPr lang="en-US" sz="1800" dirty="0" smtClean="0">
                <a:solidFill>
                  <a:srgbClr val="FFFFFF"/>
                </a:solidFill>
                <a:latin typeface="League Gothic Regular"/>
                <a:cs typeface="League Gothic Regular"/>
              </a:rPr>
            </a:br>
            <a:r>
              <a:rPr lang="en-US" sz="1400" dirty="0" smtClean="0">
                <a:solidFill>
                  <a:srgbClr val="FFFFFF"/>
                </a:solidFill>
                <a:latin typeface="League Gothic Regular"/>
                <a:cs typeface="League Gothic Regular"/>
              </a:rPr>
              <a:t>or</a:t>
            </a:r>
            <a:endParaRPr lang="en-US" sz="1400" dirty="0">
              <a:solidFill>
                <a:srgbClr val="FFFFFF"/>
              </a:solidFill>
              <a:latin typeface="League Gothic Regular"/>
              <a:cs typeface="League Gothic Regular"/>
            </a:endParaRPr>
          </a:p>
        </p:txBody>
      </p:sp>
      <p:sp>
        <p:nvSpPr>
          <p:cNvPr id="3" name="Subtitle 2"/>
          <p:cNvSpPr>
            <a:spLocks noGrp="1"/>
          </p:cNvSpPr>
          <p:nvPr>
            <p:ph type="subTitle" idx="1"/>
          </p:nvPr>
        </p:nvSpPr>
        <p:spPr>
          <a:xfrm>
            <a:off x="1371600" y="690689"/>
            <a:ext cx="6400800" cy="528789"/>
          </a:xfrm>
        </p:spPr>
        <p:txBody>
          <a:bodyPr>
            <a:normAutofit fontScale="92500" lnSpcReduction="10000"/>
          </a:bodyPr>
          <a:lstStyle/>
          <a:p>
            <a:r>
              <a:rPr lang="en-US" dirty="0" smtClean="0">
                <a:solidFill>
                  <a:srgbClr val="FFFFFF"/>
                </a:solidFill>
                <a:latin typeface="League Gothic Regular"/>
                <a:cs typeface="League Gothic Regular"/>
              </a:rPr>
              <a:t>How </a:t>
            </a:r>
            <a:r>
              <a:rPr lang="en-US" strike="sngStrike" dirty="0" smtClean="0">
                <a:solidFill>
                  <a:srgbClr val="FFFFFF"/>
                </a:solidFill>
                <a:latin typeface="League Gothic Regular"/>
                <a:cs typeface="League Gothic Regular"/>
              </a:rPr>
              <a:t>AJAX</a:t>
            </a:r>
            <a:r>
              <a:rPr lang="en-US" dirty="0" smtClean="0">
                <a:solidFill>
                  <a:srgbClr val="FFFFFF"/>
                </a:solidFill>
                <a:latin typeface="League Gothic Regular"/>
                <a:cs typeface="League Gothic Regular"/>
              </a:rPr>
              <a:t> </a:t>
            </a:r>
            <a:r>
              <a:rPr lang="en-US"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League Gothic Regular"/>
                <a:cs typeface="League Gothic Regular"/>
              </a:rPr>
              <a:t>MAGIC </a:t>
            </a:r>
            <a:r>
              <a:rPr lang="en-US" dirty="0" smtClean="0">
                <a:solidFill>
                  <a:srgbClr val="FFFFFF"/>
                </a:solidFill>
                <a:latin typeface="League Gothic Regular"/>
                <a:cs typeface="League Gothic Regular"/>
              </a:rPr>
              <a:t>can improve your applications</a:t>
            </a:r>
            <a:endParaRPr lang="en-US" dirty="0">
              <a:solidFill>
                <a:srgbClr val="FFFFFF"/>
              </a:solidFill>
              <a:latin typeface="League Gothic Regular"/>
              <a:cs typeface="League Gothic Regular"/>
            </a:endParaRPr>
          </a:p>
        </p:txBody>
      </p:sp>
      <p:sp>
        <p:nvSpPr>
          <p:cNvPr id="5" name="TextBox 4"/>
          <p:cNvSpPr txBox="1"/>
          <p:nvPr/>
        </p:nvSpPr>
        <p:spPr>
          <a:xfrm>
            <a:off x="7613650" y="5363479"/>
            <a:ext cx="1415772" cy="215444"/>
          </a:xfrm>
          <a:prstGeom prst="rect">
            <a:avLst/>
          </a:prstGeom>
          <a:noFill/>
        </p:spPr>
        <p:txBody>
          <a:bodyPr wrap="none" rtlCol="0">
            <a:spAutoFit/>
          </a:bodyPr>
          <a:lstStyle/>
          <a:p>
            <a:r>
              <a:rPr lang="en-US" sz="800" dirty="0" smtClean="0">
                <a:solidFill>
                  <a:srgbClr val="FFFFFF"/>
                </a:solidFill>
                <a:latin typeface="Arial"/>
                <a:cs typeface="Arial"/>
              </a:rPr>
              <a:t>Image By Tribe Toba </a:t>
            </a:r>
            <a:r>
              <a:rPr lang="en-US" sz="800" dirty="0" err="1" smtClean="0">
                <a:solidFill>
                  <a:srgbClr val="FFFFFF"/>
                </a:solidFill>
                <a:latin typeface="Arial"/>
                <a:cs typeface="Arial"/>
              </a:rPr>
              <a:t>Batak</a:t>
            </a:r>
            <a:endParaRPr lang="en-US" sz="800" dirty="0">
              <a:solidFill>
                <a:srgbClr val="FFFFFF"/>
              </a:solidFill>
              <a:latin typeface="Arial"/>
              <a:cs typeface="Arial"/>
            </a:endParaRPr>
          </a:p>
        </p:txBody>
      </p:sp>
      <p:sp>
        <p:nvSpPr>
          <p:cNvPr id="7" name="TextBox 6"/>
          <p:cNvSpPr txBox="1"/>
          <p:nvPr/>
        </p:nvSpPr>
        <p:spPr>
          <a:xfrm>
            <a:off x="225597" y="4528552"/>
            <a:ext cx="1724317" cy="923330"/>
          </a:xfrm>
          <a:prstGeom prst="rect">
            <a:avLst/>
          </a:prstGeom>
          <a:noFill/>
        </p:spPr>
        <p:txBody>
          <a:bodyPr wrap="none" rtlCol="0">
            <a:spAutoFit/>
          </a:bodyPr>
          <a:lstStyle/>
          <a:p>
            <a:r>
              <a:rPr lang="en-US" dirty="0" smtClean="0">
                <a:solidFill>
                  <a:srgbClr val="FFFFFF"/>
                </a:solidFill>
                <a:latin typeface="League Gothic Regular"/>
                <a:cs typeface="League Gothic Regular"/>
              </a:rPr>
              <a:t>Jared Faris</a:t>
            </a:r>
          </a:p>
          <a:p>
            <a:r>
              <a:rPr lang="en-US" dirty="0" smtClean="0">
                <a:solidFill>
                  <a:srgbClr val="FFFFFF"/>
                </a:solidFill>
                <a:latin typeface="League Gothic Regular"/>
                <a:cs typeface="League Gothic Regular"/>
              </a:rPr>
              <a:t>@</a:t>
            </a:r>
            <a:r>
              <a:rPr lang="en-US" dirty="0" err="1" smtClean="0">
                <a:solidFill>
                  <a:srgbClr val="FFFFFF"/>
                </a:solidFill>
                <a:latin typeface="League Gothic Regular"/>
                <a:cs typeface="League Gothic Regular"/>
              </a:rPr>
              <a:t>jaredthenerd</a:t>
            </a:r>
            <a:endParaRPr lang="en-US" dirty="0" smtClean="0">
              <a:solidFill>
                <a:srgbClr val="FFFFFF"/>
              </a:solidFill>
              <a:latin typeface="League Gothic Regular"/>
              <a:cs typeface="League Gothic Regular"/>
            </a:endParaRPr>
          </a:p>
          <a:p>
            <a:r>
              <a:rPr lang="en-US" dirty="0" err="1" smtClean="0">
                <a:solidFill>
                  <a:srgbClr val="FFFFFF"/>
                </a:solidFill>
                <a:latin typeface="League Gothic Regular"/>
                <a:cs typeface="League Gothic Regular"/>
              </a:rPr>
              <a:t>jared@jaredthenerd.com</a:t>
            </a:r>
            <a:endParaRPr lang="en-US" dirty="0">
              <a:solidFill>
                <a:srgbClr val="FFFFFF"/>
              </a:solidFill>
              <a:latin typeface="League Gothic Regular"/>
              <a:cs typeface="League Gothic Regular"/>
            </a:endParaRPr>
          </a:p>
        </p:txBody>
      </p:sp>
    </p:spTree>
    <p:extLst>
      <p:ext uri="{BB962C8B-B14F-4D97-AF65-F5344CB8AC3E}">
        <p14:creationId xmlns:p14="http://schemas.microsoft.com/office/powerpoint/2010/main" val="10678466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Valid JSON</a:t>
            </a:r>
            <a:endParaRPr lang="en-US" dirty="0"/>
          </a:p>
        </p:txBody>
      </p:sp>
      <p:pic>
        <p:nvPicPr>
          <p:cNvPr id="2" name="Content Placeholder 1" descr="json-example.png"/>
          <p:cNvPicPr>
            <a:picLocks noGrp="1" noChangeAspect="1"/>
          </p:cNvPicPr>
          <p:nvPr>
            <p:ph idx="1"/>
          </p:nvPr>
        </p:nvPicPr>
        <p:blipFill>
          <a:blip r:embed="rId3">
            <a:extLst>
              <a:ext uri="{28A0092B-C50C-407E-A947-70E740481C1C}">
                <a14:useLocalDpi xmlns:a14="http://schemas.microsoft.com/office/drawing/2010/main" val="0"/>
              </a:ext>
            </a:extLst>
          </a:blip>
          <a:srcRect l="-21445" r="-21445"/>
          <a:stretch>
            <a:fillRect/>
          </a:stretch>
        </p:blipFill>
        <p:spPr/>
      </p:pic>
    </p:spTree>
    <p:extLst>
      <p:ext uri="{BB962C8B-B14F-4D97-AF65-F5344CB8AC3E}">
        <p14:creationId xmlns:p14="http://schemas.microsoft.com/office/powerpoint/2010/main" val="10730421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JS </a:t>
            </a:r>
            <a:r>
              <a:rPr lang="en-US" dirty="0" err="1" smtClean="0"/>
              <a:t>Obj</a:t>
            </a:r>
            <a:endParaRPr lang="en-US" dirty="0"/>
          </a:p>
        </p:txBody>
      </p:sp>
      <p:pic>
        <p:nvPicPr>
          <p:cNvPr id="5" name="Picture 4" descr="Screen Shot 2014-02-25 at 12.01.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75" y="2103045"/>
            <a:ext cx="2705100" cy="1892300"/>
          </a:xfrm>
          <a:prstGeom prst="rect">
            <a:avLst/>
          </a:prstGeom>
        </p:spPr>
      </p:pic>
      <p:pic>
        <p:nvPicPr>
          <p:cNvPr id="6" name="Picture 5" descr="Screen Shot 2014-02-25 at 12.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479" y="2103045"/>
            <a:ext cx="2641600" cy="1905000"/>
          </a:xfrm>
          <a:prstGeom prst="rect">
            <a:avLst/>
          </a:prstGeom>
        </p:spPr>
      </p:pic>
      <p:pic>
        <p:nvPicPr>
          <p:cNvPr id="7" name="Picture 6" descr="Screen Shot 2014-02-25 at 12.01.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75" y="2116460"/>
            <a:ext cx="2705100" cy="1892300"/>
          </a:xfrm>
          <a:prstGeom prst="rect">
            <a:avLst/>
          </a:prstGeom>
        </p:spPr>
      </p:pic>
    </p:spTree>
    <p:extLst>
      <p:ext uri="{BB962C8B-B14F-4D97-AF65-F5344CB8AC3E}">
        <p14:creationId xmlns:p14="http://schemas.microsoft.com/office/powerpoint/2010/main" val="145359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JSON Isn’t?</a:t>
            </a:r>
            <a:endParaRPr lang="en-US" dirty="0"/>
          </a:p>
        </p:txBody>
      </p:sp>
      <p:pic>
        <p:nvPicPr>
          <p:cNvPr id="5" name="Content Placeholder 4" descr="Screen Shot 2014-02-16 at 11.20.16 AM.png"/>
          <p:cNvPicPr>
            <a:picLocks noGrp="1" noChangeAspect="1"/>
          </p:cNvPicPr>
          <p:nvPr>
            <p:ph sz="half" idx="1"/>
          </p:nvPr>
        </p:nvPicPr>
        <p:blipFill>
          <a:blip r:embed="rId3">
            <a:extLst>
              <a:ext uri="{28A0092B-C50C-407E-A947-70E740481C1C}">
                <a14:useLocalDpi xmlns:a14="http://schemas.microsoft.com/office/drawing/2010/main" val="0"/>
              </a:ext>
            </a:extLst>
          </a:blip>
          <a:srcRect t="-26867" b="-26867"/>
          <a:stretch>
            <a:fillRect/>
          </a:stretch>
        </p:blipFill>
        <p:spPr/>
      </p:pic>
      <p:pic>
        <p:nvPicPr>
          <p:cNvPr id="6" name="Content Placeholder 5" descr="Screen Shot 2014-02-16 at 11.22.30 AM.png"/>
          <p:cNvPicPr>
            <a:picLocks noGrp="1" noChangeAspect="1"/>
          </p:cNvPicPr>
          <p:nvPr>
            <p:ph sz="half" idx="2"/>
          </p:nvPr>
        </p:nvPicPr>
        <p:blipFill>
          <a:blip r:embed="rId4">
            <a:extLst>
              <a:ext uri="{28A0092B-C50C-407E-A947-70E740481C1C}">
                <a14:useLocalDpi xmlns:a14="http://schemas.microsoft.com/office/drawing/2010/main" val="0"/>
              </a:ext>
            </a:extLst>
          </a:blip>
          <a:srcRect t="-23551" b="-23551"/>
          <a:stretch>
            <a:fillRect/>
          </a:stretch>
        </p:blipFill>
        <p:spPr/>
      </p:pic>
      <p:sp>
        <p:nvSpPr>
          <p:cNvPr id="7" name="TextBox 6"/>
          <p:cNvSpPr txBox="1"/>
          <p:nvPr/>
        </p:nvSpPr>
        <p:spPr>
          <a:xfrm>
            <a:off x="2613771" y="4951248"/>
            <a:ext cx="3916457" cy="307777"/>
          </a:xfrm>
          <a:prstGeom prst="rect">
            <a:avLst/>
          </a:prstGeom>
          <a:noFill/>
        </p:spPr>
        <p:txBody>
          <a:bodyPr wrap="none" rtlCol="0">
            <a:spAutoFit/>
          </a:bodyPr>
          <a:lstStyle/>
          <a:p>
            <a:r>
              <a:rPr lang="en-US" sz="1400" dirty="0">
                <a:latin typeface="Junction"/>
                <a:cs typeface="Junction"/>
              </a:rPr>
              <a:t>Example from: http://</a:t>
            </a:r>
            <a:r>
              <a:rPr lang="en-US" sz="1400" dirty="0" err="1">
                <a:latin typeface="Junction"/>
                <a:cs typeface="Junction"/>
              </a:rPr>
              <a:t>json.org</a:t>
            </a:r>
            <a:r>
              <a:rPr lang="en-US" sz="1400" dirty="0">
                <a:latin typeface="Junction"/>
                <a:cs typeface="Junction"/>
              </a:rPr>
              <a:t>/</a:t>
            </a:r>
            <a:r>
              <a:rPr lang="en-US" sz="1400" dirty="0" err="1">
                <a:latin typeface="Junction"/>
                <a:cs typeface="Junction"/>
              </a:rPr>
              <a:t>example.html</a:t>
            </a:r>
            <a:endParaRPr lang="en-US" sz="1400" dirty="0">
              <a:latin typeface="Junction"/>
              <a:cs typeface="Junction"/>
            </a:endParaRPr>
          </a:p>
        </p:txBody>
      </p:sp>
    </p:spTree>
    <p:extLst>
      <p:ext uri="{BB962C8B-B14F-4D97-AF65-F5344CB8AC3E}">
        <p14:creationId xmlns:p14="http://schemas.microsoft.com/office/powerpoint/2010/main" val="34730126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24000"/>
          </a:blip>
          <a:stretch>
            <a:fillRect/>
          </a:stretch>
        </p:blipFill>
        <p:spPr>
          <a:xfrm>
            <a:off x="-173175" y="-701381"/>
            <a:ext cx="9567918" cy="7175938"/>
          </a:xfrm>
          <a:prstGeom prst="rect">
            <a:avLst/>
          </a:prstGeom>
        </p:spPr>
      </p:pic>
      <p:sp>
        <p:nvSpPr>
          <p:cNvPr id="7" name="TextBox 6"/>
          <p:cNvSpPr txBox="1"/>
          <p:nvPr/>
        </p:nvSpPr>
        <p:spPr>
          <a:xfrm>
            <a:off x="7475255" y="5360100"/>
            <a:ext cx="1544012" cy="369332"/>
          </a:xfrm>
          <a:prstGeom prst="rect">
            <a:avLst/>
          </a:prstGeom>
          <a:noFill/>
        </p:spPr>
        <p:txBody>
          <a:bodyPr wrap="none" rtlCol="0">
            <a:spAutoFit/>
          </a:bodyPr>
          <a:lstStyle/>
          <a:p>
            <a:r>
              <a:rPr lang="en-US" dirty="0" smtClean="0"/>
              <a:t>Photo by Hans</a:t>
            </a:r>
            <a:endParaRPr lang="en-US" dirty="0"/>
          </a:p>
        </p:txBody>
      </p:sp>
      <p:sp>
        <p:nvSpPr>
          <p:cNvPr id="8" name="TextBox 7"/>
          <p:cNvSpPr txBox="1"/>
          <p:nvPr/>
        </p:nvSpPr>
        <p:spPr>
          <a:xfrm>
            <a:off x="1103103" y="656897"/>
            <a:ext cx="7370729" cy="4401205"/>
          </a:xfrm>
          <a:prstGeom prst="rect">
            <a:avLst/>
          </a:prstGeom>
          <a:noFill/>
        </p:spPr>
        <p:txBody>
          <a:bodyPr wrap="square" rtlCol="0">
            <a:spAutoFit/>
          </a:bodyPr>
          <a:lstStyle/>
          <a:p>
            <a:r>
              <a:rPr lang="en-US" sz="4000" dirty="0" smtClean="0">
                <a:ln w="18415" cmpd="sng">
                  <a:solidFill>
                    <a:schemeClr val="bg1"/>
                  </a:solidFill>
                  <a:prstDash val="solid"/>
                </a:ln>
                <a:effectLst>
                  <a:glow rad="101600">
                    <a:schemeClr val="bg1">
                      <a:alpha val="40000"/>
                    </a:schemeClr>
                  </a:glow>
                </a:effectLst>
                <a:latin typeface="Junction"/>
                <a:cs typeface="Junction"/>
              </a:rPr>
              <a:t>“Some languages can be read by humans, but not by machines, while others can be read by machines but not by humans. XML solves this problem by being readable to neither.” - Unknown</a:t>
            </a:r>
            <a:endParaRPr lang="en-US" sz="4000" dirty="0">
              <a:ln w="18415" cmpd="sng">
                <a:solidFill>
                  <a:schemeClr val="bg1"/>
                </a:solidFill>
                <a:prstDash val="solid"/>
              </a:ln>
              <a:effectLst>
                <a:glow rad="101600">
                  <a:schemeClr val="bg1">
                    <a:alpha val="40000"/>
                  </a:schemeClr>
                </a:glow>
              </a:effectLst>
              <a:latin typeface="Junction"/>
              <a:cs typeface="Junction"/>
            </a:endParaRPr>
          </a:p>
        </p:txBody>
      </p:sp>
    </p:spTree>
    <p:extLst>
      <p:ext uri="{BB962C8B-B14F-4D97-AF65-F5344CB8AC3E}">
        <p14:creationId xmlns:p14="http://schemas.microsoft.com/office/powerpoint/2010/main" val="8485181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No complex data types</a:t>
            </a:r>
          </a:p>
          <a:p>
            <a:r>
              <a:rPr lang="en-US" dirty="0" smtClean="0"/>
              <a:t>No </a:t>
            </a:r>
            <a:r>
              <a:rPr lang="en-US" dirty="0" smtClean="0"/>
              <a:t>contracts</a:t>
            </a:r>
            <a:endParaRPr lang="en-US" dirty="0"/>
          </a:p>
        </p:txBody>
      </p:sp>
    </p:spTree>
    <p:extLst>
      <p:ext uri="{BB962C8B-B14F-4D97-AF65-F5344CB8AC3E}">
        <p14:creationId xmlns:p14="http://schemas.microsoft.com/office/powerpoint/2010/main" val="2173099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Schema</a:t>
            </a:r>
            <a:endParaRPr lang="en-US" dirty="0"/>
          </a:p>
        </p:txBody>
      </p:sp>
      <p:pic>
        <p:nvPicPr>
          <p:cNvPr id="4" name="Content Placeholder 3" descr="json schema.png"/>
          <p:cNvPicPr>
            <a:picLocks noGrp="1" noChangeAspect="1"/>
          </p:cNvPicPr>
          <p:nvPr>
            <p:ph idx="1"/>
          </p:nvPr>
        </p:nvPicPr>
        <p:blipFill>
          <a:blip r:embed="rId3">
            <a:extLst>
              <a:ext uri="{28A0092B-C50C-407E-A947-70E740481C1C}">
                <a14:useLocalDpi xmlns:a14="http://schemas.microsoft.com/office/drawing/2010/main" val="0"/>
              </a:ext>
            </a:extLst>
          </a:blip>
          <a:srcRect l="-48720" r="-48720"/>
          <a:stretch>
            <a:fillRect/>
          </a:stretch>
        </p:blipFill>
        <p:spPr/>
      </p:pic>
    </p:spTree>
    <p:extLst>
      <p:ext uri="{BB962C8B-B14F-4D97-AF65-F5344CB8AC3E}">
        <p14:creationId xmlns:p14="http://schemas.microsoft.com/office/powerpoint/2010/main" val="38140966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We’ve Built Apps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421453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Forms</a:t>
            </a:r>
            <a:endParaRPr lang="en-US" dirty="0"/>
          </a:p>
        </p:txBody>
      </p:sp>
      <p:grpSp>
        <p:nvGrpSpPr>
          <p:cNvPr id="15" name="Group 14"/>
          <p:cNvGrpSpPr/>
          <p:nvPr/>
        </p:nvGrpSpPr>
        <p:grpSpPr>
          <a:xfrm>
            <a:off x="2501079" y="2402270"/>
            <a:ext cx="755678" cy="958422"/>
            <a:chOff x="6198396" y="6858000"/>
            <a:chExt cx="898525" cy="908050"/>
          </a:xfrm>
          <a:solidFill>
            <a:schemeClr val="accent6">
              <a:lumMod val="75000"/>
            </a:schemeClr>
          </a:solidFill>
        </p:grpSpPr>
        <p:sp>
          <p:nvSpPr>
            <p:cNvPr id="16" name="Freeform 6"/>
            <p:cNvSpPr>
              <a:spLocks/>
            </p:cNvSpPr>
            <p:nvPr/>
          </p:nvSpPr>
          <p:spPr bwMode="auto">
            <a:xfrm>
              <a:off x="6198396" y="7164388"/>
              <a:ext cx="266700" cy="41592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p:nvSpPr>
          <p:spPr bwMode="auto">
            <a:xfrm>
              <a:off x="6827046" y="7164388"/>
              <a:ext cx="269875" cy="41592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18" name="Freeform 8"/>
            <p:cNvSpPr>
              <a:spLocks/>
            </p:cNvSpPr>
            <p:nvPr/>
          </p:nvSpPr>
          <p:spPr bwMode="auto">
            <a:xfrm>
              <a:off x="6380959" y="7185025"/>
              <a:ext cx="531813" cy="581025"/>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19" name="Oval 9"/>
            <p:cNvSpPr>
              <a:spLocks noChangeArrowheads="1"/>
            </p:cNvSpPr>
            <p:nvPr/>
          </p:nvSpPr>
          <p:spPr bwMode="auto">
            <a:xfrm>
              <a:off x="6474621" y="6858000"/>
              <a:ext cx="352425" cy="350837"/>
            </a:xfrm>
            <a:prstGeom prst="ellipse">
              <a:avLst/>
            </a:pr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grpSp>
      <p:sp>
        <p:nvSpPr>
          <p:cNvPr id="20" name="Freeform 27"/>
          <p:cNvSpPr>
            <a:spLocks noChangeAspect="1" noEditPoints="1"/>
          </p:cNvSpPr>
          <p:nvPr/>
        </p:nvSpPr>
        <p:spPr bwMode="black">
          <a:xfrm>
            <a:off x="3344000" y="2622826"/>
            <a:ext cx="841117" cy="54182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smtClean="0"/>
          </a:p>
          <a:p>
            <a:endParaRPr lang="en-US" dirty="0"/>
          </a:p>
        </p:txBody>
      </p:sp>
      <p:sp>
        <p:nvSpPr>
          <p:cNvPr id="21" name="Freeform 6"/>
          <p:cNvSpPr>
            <a:spLocks noEditPoints="1"/>
          </p:cNvSpPr>
          <p:nvPr/>
        </p:nvSpPr>
        <p:spPr bwMode="auto">
          <a:xfrm>
            <a:off x="5848745" y="2459998"/>
            <a:ext cx="619455" cy="814102"/>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ln>
            <a:solidFill>
              <a:schemeClr val="bg1"/>
            </a:solidFill>
          </a:ln>
        </p:spPr>
        <p:style>
          <a:lnRef idx="2">
            <a:schemeClr val="accent1"/>
          </a:lnRef>
          <a:fillRef idx="1">
            <a:schemeClr val="lt1"/>
          </a:fillRef>
          <a:effectRef idx="0">
            <a:schemeClr val="accent1"/>
          </a:effectRef>
          <a:fontRef idx="minor">
            <a:schemeClr val="dk1"/>
          </a:fontRef>
        </p:style>
        <p:txBody>
          <a:bodyPr vert="horz" wrap="square" lIns="91403" tIns="45701" rIns="91403" bIns="45701" numCol="1" anchor="t" anchorCtr="0" compatLnSpc="1">
            <a:prstTxWarp prst="textNoShape">
              <a:avLst/>
            </a:prstTxWarp>
          </a:bodyPr>
          <a:lstStyle/>
          <a:p>
            <a:pPr defTabSz="1218987"/>
            <a:endParaRPr lang="en-US" sz="1799">
              <a:solidFill>
                <a:srgbClr val="505050"/>
              </a:solidFill>
            </a:endParaRPr>
          </a:p>
        </p:txBody>
      </p:sp>
      <p:grpSp>
        <p:nvGrpSpPr>
          <p:cNvPr id="24" name="Group 23"/>
          <p:cNvGrpSpPr/>
          <p:nvPr/>
        </p:nvGrpSpPr>
        <p:grpSpPr>
          <a:xfrm>
            <a:off x="4602203" y="2321003"/>
            <a:ext cx="932996" cy="745105"/>
            <a:chOff x="4602203" y="2321003"/>
            <a:chExt cx="932996" cy="745105"/>
          </a:xfrm>
        </p:grpSpPr>
        <p:sp>
          <p:nvSpPr>
            <p:cNvPr id="22" name="Right Arrow 21"/>
            <p:cNvSpPr/>
            <p:nvPr/>
          </p:nvSpPr>
          <p:spPr>
            <a:xfrm>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TextBox 22"/>
            <p:cNvSpPr txBox="1"/>
            <p:nvPr/>
          </p:nvSpPr>
          <p:spPr>
            <a:xfrm>
              <a:off x="4725277" y="2321003"/>
              <a:ext cx="671979" cy="307777"/>
            </a:xfrm>
            <a:prstGeom prst="rect">
              <a:avLst/>
            </a:prstGeom>
            <a:noFill/>
          </p:spPr>
          <p:txBody>
            <a:bodyPr wrap="none" rtlCol="0">
              <a:spAutoFit/>
            </a:bodyPr>
            <a:lstStyle/>
            <a:p>
              <a:r>
                <a:rPr lang="en-US" sz="1400" dirty="0" smtClean="0">
                  <a:solidFill>
                    <a:srgbClr val="FFFFFF"/>
                  </a:solidFill>
                  <a:latin typeface="Junction"/>
                  <a:cs typeface="Junction"/>
                </a:rPr>
                <a:t>POST</a:t>
              </a:r>
              <a:endParaRPr lang="en-US" sz="1400" dirty="0">
                <a:solidFill>
                  <a:srgbClr val="FFFFFF"/>
                </a:solidFill>
                <a:latin typeface="Junction"/>
                <a:cs typeface="Junction"/>
              </a:endParaRPr>
            </a:p>
          </p:txBody>
        </p:sp>
      </p:grpSp>
      <p:grpSp>
        <p:nvGrpSpPr>
          <p:cNvPr id="25" name="Group 24"/>
          <p:cNvGrpSpPr/>
          <p:nvPr/>
        </p:nvGrpSpPr>
        <p:grpSpPr>
          <a:xfrm>
            <a:off x="4514243" y="2326956"/>
            <a:ext cx="1107996" cy="739152"/>
            <a:chOff x="4504547" y="2326956"/>
            <a:chExt cx="1107996" cy="739152"/>
          </a:xfrm>
        </p:grpSpPr>
        <p:sp>
          <p:nvSpPr>
            <p:cNvPr id="26" name="Right Arrow 25"/>
            <p:cNvSpPr/>
            <p:nvPr/>
          </p:nvSpPr>
          <p:spPr>
            <a:xfrm flipH="1">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TextBox 26"/>
            <p:cNvSpPr txBox="1"/>
            <p:nvPr/>
          </p:nvSpPr>
          <p:spPr>
            <a:xfrm>
              <a:off x="4504547" y="2326956"/>
              <a:ext cx="1107996" cy="307777"/>
            </a:xfrm>
            <a:prstGeom prst="rect">
              <a:avLst/>
            </a:prstGeom>
            <a:noFill/>
          </p:spPr>
          <p:txBody>
            <a:bodyPr wrap="none" rtlCol="0">
              <a:spAutoFit/>
            </a:bodyPr>
            <a:lstStyle/>
            <a:p>
              <a:r>
                <a:rPr lang="en-US" sz="1400" dirty="0" smtClean="0">
                  <a:solidFill>
                    <a:srgbClr val="FFFFFF"/>
                  </a:solidFill>
                  <a:latin typeface="Junction"/>
                  <a:cs typeface="Junction"/>
                </a:rPr>
                <a:t>RESPONSE</a:t>
              </a:r>
              <a:endParaRPr lang="en-US" sz="1400" dirty="0">
                <a:solidFill>
                  <a:srgbClr val="FFFFFF"/>
                </a:solidFill>
                <a:latin typeface="Junction"/>
                <a:cs typeface="Junction"/>
              </a:endParaRPr>
            </a:p>
          </p:txBody>
        </p:sp>
      </p:grpSp>
      <p:grpSp>
        <p:nvGrpSpPr>
          <p:cNvPr id="36" name="Group 35"/>
          <p:cNvGrpSpPr/>
          <p:nvPr/>
        </p:nvGrpSpPr>
        <p:grpSpPr>
          <a:xfrm>
            <a:off x="3062393" y="2121425"/>
            <a:ext cx="355471" cy="355471"/>
            <a:chOff x="2234169" y="1200150"/>
            <a:chExt cx="355471" cy="355471"/>
          </a:xfrm>
        </p:grpSpPr>
        <p:sp>
          <p:nvSpPr>
            <p:cNvPr id="37" name="Oval 36"/>
            <p:cNvSpPr/>
            <p:nvPr/>
          </p:nvSpPr>
          <p:spPr>
            <a:xfrm>
              <a:off x="2234169" y="1200150"/>
              <a:ext cx="355471" cy="355471"/>
            </a:xfrm>
            <a:prstGeom prst="ellipse">
              <a:avLst/>
            </a:prstGeom>
            <a:ln>
              <a:solidFill>
                <a:srgbClr val="0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8" name="Straight Connector 37"/>
            <p:cNvCxnSpPr>
              <a:endCxn id="37" idx="0"/>
            </p:cNvCxnSpPr>
            <p:nvPr/>
          </p:nvCxnSpPr>
          <p:spPr>
            <a:xfrm flipV="1">
              <a:off x="2411905" y="1200150"/>
              <a:ext cx="0" cy="1905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2339976" y="1336675"/>
              <a:ext cx="79374" cy="6032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912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Forms</a:t>
            </a:r>
            <a:endParaRPr lang="en-US" dirty="0"/>
          </a:p>
        </p:txBody>
      </p:sp>
      <p:pic>
        <p:nvPicPr>
          <p:cNvPr id="6" name="Content Placeholder 5"/>
          <p:cNvPicPr>
            <a:picLocks noGrp="1" noChangeAspect="1"/>
          </p:cNvPicPr>
          <p:nvPr>
            <p:ph idx="1"/>
          </p:nvPr>
        </p:nvPicPr>
        <p:blipFill>
          <a:blip r:embed="rId2"/>
          <a:srcRect l="-36735" r="-36735"/>
          <a:stretch>
            <a:fillRect/>
          </a:stretch>
        </p:blipFill>
        <p:spPr/>
      </p:pic>
    </p:spTree>
    <p:extLst>
      <p:ext uri="{BB962C8B-B14F-4D97-AF65-F5344CB8AC3E}">
        <p14:creationId xmlns:p14="http://schemas.microsoft.com/office/powerpoint/2010/main" val="33922775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 Data</a:t>
            </a:r>
            <a:endParaRPr lang="en-US" dirty="0"/>
          </a:p>
        </p:txBody>
      </p:sp>
      <p:pic>
        <p:nvPicPr>
          <p:cNvPr id="4" name="Content Placeholder 3"/>
          <p:cNvPicPr>
            <a:picLocks noGrp="1" noChangeAspect="1"/>
          </p:cNvPicPr>
          <p:nvPr>
            <p:ph idx="1"/>
          </p:nvPr>
        </p:nvPicPr>
        <p:blipFill>
          <a:blip r:embed="rId3"/>
          <a:srcRect l="-36588" r="-36588"/>
          <a:stretch>
            <a:fillRect/>
          </a:stretch>
        </p:blipFill>
        <p:spPr/>
      </p:pic>
    </p:spTree>
    <p:extLst>
      <p:ext uri="{BB962C8B-B14F-4D97-AF65-F5344CB8AC3E}">
        <p14:creationId xmlns:p14="http://schemas.microsoft.com/office/powerpoint/2010/main" val="14107224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me</a:t>
            </a:r>
            <a:endParaRPr lang="en-US" dirty="0"/>
          </a:p>
        </p:txBody>
      </p:sp>
      <p:sp>
        <p:nvSpPr>
          <p:cNvPr id="5" name="Text Placeholder 4"/>
          <p:cNvSpPr>
            <a:spLocks noGrp="1"/>
          </p:cNvSpPr>
          <p:nvPr>
            <p:ph type="body" idx="1"/>
          </p:nvPr>
        </p:nvSpPr>
        <p:spPr/>
        <p:txBody>
          <a:bodyPr/>
          <a:lstStyle/>
          <a:p>
            <a:r>
              <a:rPr lang="en-US" i="1" dirty="0" smtClean="0"/>
              <a:t>The least interesting part of the talk </a:t>
            </a:r>
            <a:endParaRPr lang="en-US" i="1" dirty="0"/>
          </a:p>
        </p:txBody>
      </p:sp>
    </p:spTree>
    <p:extLst>
      <p:ext uri="{BB962C8B-B14F-4D97-AF65-F5344CB8AC3E}">
        <p14:creationId xmlns:p14="http://schemas.microsoft.com/office/powerpoint/2010/main" val="235644377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 Data</a:t>
            </a:r>
            <a:endParaRPr lang="en-US" dirty="0"/>
          </a:p>
        </p:txBody>
      </p:sp>
      <p:pic>
        <p:nvPicPr>
          <p:cNvPr id="4" name="Content Placeholder 3"/>
          <p:cNvPicPr>
            <a:picLocks noGrp="1" noChangeAspect="1"/>
          </p:cNvPicPr>
          <p:nvPr>
            <p:ph idx="1"/>
          </p:nvPr>
        </p:nvPicPr>
        <p:blipFill rotWithShape="1">
          <a:blip r:embed="rId3"/>
          <a:srcRect t="42252"/>
          <a:stretch/>
        </p:blipFill>
        <p:spPr>
          <a:xfrm>
            <a:off x="457200" y="1333500"/>
            <a:ext cx="8229600" cy="3771900"/>
          </a:xfrm>
        </p:spPr>
      </p:pic>
    </p:spTree>
    <p:extLst>
      <p:ext uri="{BB962C8B-B14F-4D97-AF65-F5344CB8AC3E}">
        <p14:creationId xmlns:p14="http://schemas.microsoft.com/office/powerpoint/2010/main" val="26865572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Developers Learn AJAX</a:t>
            </a:r>
            <a:endParaRPr lang="en-US" dirty="0"/>
          </a:p>
        </p:txBody>
      </p:sp>
      <p:sp>
        <p:nvSpPr>
          <p:cNvPr id="3" name="Content Placeholder 2"/>
          <p:cNvSpPr>
            <a:spLocks noGrp="1"/>
          </p:cNvSpPr>
          <p:nvPr>
            <p:ph idx="1"/>
          </p:nvPr>
        </p:nvSpPr>
        <p:spPr/>
        <p:txBody>
          <a:bodyPr/>
          <a:lstStyle/>
          <a:p>
            <a:r>
              <a:rPr lang="en-US" dirty="0" smtClean="0"/>
              <a:t>Get HTML from the server</a:t>
            </a:r>
          </a:p>
          <a:p>
            <a:r>
              <a:rPr lang="en-US" dirty="0" smtClean="0"/>
              <a:t>Dump it into the page</a:t>
            </a:r>
          </a:p>
          <a:p>
            <a:pPr marL="457200" lvl="1" indent="0">
              <a:buNone/>
            </a:pPr>
            <a:endParaRPr lang="en-US" dirty="0" smtClean="0">
              <a:latin typeface="Courier New"/>
              <a:cs typeface="Courier New"/>
            </a:endParaRPr>
          </a:p>
          <a:p>
            <a:pPr marL="57150" indent="0">
              <a:buNone/>
            </a:pPr>
            <a:r>
              <a:rPr lang="en-US" dirty="0" smtClean="0">
                <a:latin typeface="Courier New"/>
                <a:cs typeface="Courier New"/>
              </a:rPr>
              <a:t>$(‘#target’).load(‘/some/path’);</a:t>
            </a:r>
          </a:p>
          <a:p>
            <a:endParaRPr lang="en-US" dirty="0" smtClean="0"/>
          </a:p>
        </p:txBody>
      </p:sp>
    </p:spTree>
    <p:extLst>
      <p:ext uri="{BB962C8B-B14F-4D97-AF65-F5344CB8AC3E}">
        <p14:creationId xmlns:p14="http://schemas.microsoft.com/office/powerpoint/2010/main" val="2308184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rot="20380967">
            <a:off x="4105502" y="2237775"/>
            <a:ext cx="932996" cy="745105"/>
            <a:chOff x="4602203" y="2321003"/>
            <a:chExt cx="932996" cy="745105"/>
          </a:xfrm>
        </p:grpSpPr>
        <p:sp>
          <p:nvSpPr>
            <p:cNvPr id="12" name="Right Arrow 11"/>
            <p:cNvSpPr/>
            <p:nvPr/>
          </p:nvSpPr>
          <p:spPr>
            <a:xfrm>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TextBox 12"/>
            <p:cNvSpPr txBox="1"/>
            <p:nvPr/>
          </p:nvSpPr>
          <p:spPr>
            <a:xfrm>
              <a:off x="4796975" y="2321003"/>
              <a:ext cx="543739" cy="307777"/>
            </a:xfrm>
            <a:prstGeom prst="rect">
              <a:avLst/>
            </a:prstGeom>
            <a:noFill/>
          </p:spPr>
          <p:txBody>
            <a:bodyPr wrap="none" rtlCol="0">
              <a:spAutoFit/>
            </a:bodyPr>
            <a:lstStyle/>
            <a:p>
              <a:r>
                <a:rPr lang="en-US" sz="1400" dirty="0" smtClean="0">
                  <a:solidFill>
                    <a:srgbClr val="FFFFFF"/>
                  </a:solidFill>
                  <a:latin typeface="Junction"/>
                  <a:cs typeface="Junction"/>
                </a:rPr>
                <a:t>GET</a:t>
              </a:r>
              <a:endParaRPr lang="en-US" sz="1400" dirty="0">
                <a:solidFill>
                  <a:srgbClr val="FFFFFF"/>
                </a:solidFill>
                <a:latin typeface="Junction"/>
                <a:cs typeface="Junction"/>
              </a:endParaRPr>
            </a:p>
          </p:txBody>
        </p:sp>
      </p:grpSp>
      <p:grpSp>
        <p:nvGrpSpPr>
          <p:cNvPr id="39" name="Group 38"/>
          <p:cNvGrpSpPr/>
          <p:nvPr/>
        </p:nvGrpSpPr>
        <p:grpSpPr>
          <a:xfrm rot="751104">
            <a:off x="4235473" y="2413985"/>
            <a:ext cx="932996" cy="745105"/>
            <a:chOff x="4602203" y="2321003"/>
            <a:chExt cx="932996" cy="745105"/>
          </a:xfrm>
        </p:grpSpPr>
        <p:sp>
          <p:nvSpPr>
            <p:cNvPr id="40" name="Right Arrow 39"/>
            <p:cNvSpPr/>
            <p:nvPr/>
          </p:nvSpPr>
          <p:spPr>
            <a:xfrm>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1" name="TextBox 40"/>
            <p:cNvSpPr txBox="1"/>
            <p:nvPr/>
          </p:nvSpPr>
          <p:spPr>
            <a:xfrm>
              <a:off x="4732857" y="2321003"/>
              <a:ext cx="671979" cy="307777"/>
            </a:xfrm>
            <a:prstGeom prst="rect">
              <a:avLst/>
            </a:prstGeom>
            <a:noFill/>
          </p:spPr>
          <p:txBody>
            <a:bodyPr wrap="none" rtlCol="0">
              <a:spAutoFit/>
            </a:bodyPr>
            <a:lstStyle/>
            <a:p>
              <a:r>
                <a:rPr lang="en-US" sz="1400" dirty="0" smtClean="0">
                  <a:solidFill>
                    <a:srgbClr val="FFFFFF"/>
                  </a:solidFill>
                  <a:latin typeface="Junction"/>
                  <a:cs typeface="Junction"/>
                </a:rPr>
                <a:t>POST</a:t>
              </a:r>
              <a:endParaRPr lang="en-US" sz="1400" dirty="0">
                <a:solidFill>
                  <a:srgbClr val="FFFFFF"/>
                </a:solidFill>
                <a:latin typeface="Junction"/>
                <a:cs typeface="Junction"/>
              </a:endParaRPr>
            </a:p>
          </p:txBody>
        </p:sp>
      </p:grpSp>
      <p:grpSp>
        <p:nvGrpSpPr>
          <p:cNvPr id="14" name="Group 13"/>
          <p:cNvGrpSpPr/>
          <p:nvPr/>
        </p:nvGrpSpPr>
        <p:grpSpPr>
          <a:xfrm rot="20516234">
            <a:off x="3968805" y="2273734"/>
            <a:ext cx="1107996" cy="739152"/>
            <a:chOff x="4504547" y="2326956"/>
            <a:chExt cx="1107996" cy="739152"/>
          </a:xfrm>
        </p:grpSpPr>
        <p:sp>
          <p:nvSpPr>
            <p:cNvPr id="15" name="Right Arrow 14"/>
            <p:cNvSpPr/>
            <p:nvPr/>
          </p:nvSpPr>
          <p:spPr>
            <a:xfrm flipH="1">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5"/>
            <p:cNvSpPr txBox="1"/>
            <p:nvPr/>
          </p:nvSpPr>
          <p:spPr>
            <a:xfrm>
              <a:off x="4504547" y="2326956"/>
              <a:ext cx="1107996" cy="307777"/>
            </a:xfrm>
            <a:prstGeom prst="rect">
              <a:avLst/>
            </a:prstGeom>
            <a:noFill/>
          </p:spPr>
          <p:txBody>
            <a:bodyPr wrap="none" rtlCol="0">
              <a:spAutoFit/>
            </a:bodyPr>
            <a:lstStyle/>
            <a:p>
              <a:r>
                <a:rPr lang="en-US" sz="1400" dirty="0" smtClean="0">
                  <a:solidFill>
                    <a:srgbClr val="FFFFFF"/>
                  </a:solidFill>
                  <a:latin typeface="Junction"/>
                  <a:cs typeface="Junction"/>
                </a:rPr>
                <a:t>RESPONSE</a:t>
              </a:r>
              <a:endParaRPr lang="en-US" sz="1400" dirty="0">
                <a:solidFill>
                  <a:srgbClr val="FFFFFF"/>
                </a:solidFill>
                <a:latin typeface="Junction"/>
                <a:cs typeface="Junction"/>
              </a:endParaRPr>
            </a:p>
          </p:txBody>
        </p:sp>
      </p:grpSp>
      <p:sp>
        <p:nvSpPr>
          <p:cNvPr id="2" name="Title 1"/>
          <p:cNvSpPr>
            <a:spLocks noGrp="1"/>
          </p:cNvSpPr>
          <p:nvPr>
            <p:ph type="title" idx="4294967295"/>
          </p:nvPr>
        </p:nvSpPr>
        <p:spPr>
          <a:xfrm>
            <a:off x="457200" y="208116"/>
            <a:ext cx="8229600" cy="952500"/>
          </a:xfrm>
        </p:spPr>
        <p:txBody>
          <a:bodyPr/>
          <a:lstStyle/>
          <a:p>
            <a:r>
              <a:rPr lang="en-US" dirty="0" smtClean="0"/>
              <a:t>Beginner AJAX</a:t>
            </a:r>
            <a:endParaRPr lang="en-US" dirty="0"/>
          </a:p>
        </p:txBody>
      </p:sp>
      <p:grpSp>
        <p:nvGrpSpPr>
          <p:cNvPr id="4" name="Group 3"/>
          <p:cNvGrpSpPr/>
          <p:nvPr/>
        </p:nvGrpSpPr>
        <p:grpSpPr>
          <a:xfrm>
            <a:off x="2173303" y="2402270"/>
            <a:ext cx="755678" cy="958422"/>
            <a:chOff x="6198396" y="6858000"/>
            <a:chExt cx="898525" cy="908050"/>
          </a:xfrm>
          <a:solidFill>
            <a:schemeClr val="accent6">
              <a:lumMod val="75000"/>
            </a:schemeClr>
          </a:solidFill>
        </p:grpSpPr>
        <p:sp>
          <p:nvSpPr>
            <p:cNvPr id="5" name="Freeform 6"/>
            <p:cNvSpPr>
              <a:spLocks/>
            </p:cNvSpPr>
            <p:nvPr/>
          </p:nvSpPr>
          <p:spPr bwMode="auto">
            <a:xfrm>
              <a:off x="6198396" y="7164388"/>
              <a:ext cx="266700" cy="41592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6" name="Freeform 7"/>
            <p:cNvSpPr>
              <a:spLocks/>
            </p:cNvSpPr>
            <p:nvPr/>
          </p:nvSpPr>
          <p:spPr bwMode="auto">
            <a:xfrm>
              <a:off x="6827046" y="7164388"/>
              <a:ext cx="269875" cy="41592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8"/>
            <p:cNvSpPr>
              <a:spLocks/>
            </p:cNvSpPr>
            <p:nvPr/>
          </p:nvSpPr>
          <p:spPr bwMode="auto">
            <a:xfrm>
              <a:off x="6380959" y="7185025"/>
              <a:ext cx="531813" cy="581025"/>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8" name="Oval 9"/>
            <p:cNvSpPr>
              <a:spLocks noChangeArrowheads="1"/>
            </p:cNvSpPr>
            <p:nvPr/>
          </p:nvSpPr>
          <p:spPr bwMode="auto">
            <a:xfrm>
              <a:off x="6474621" y="6858000"/>
              <a:ext cx="352425" cy="350837"/>
            </a:xfrm>
            <a:prstGeom prst="ellipse">
              <a:avLst/>
            </a:pr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grpSp>
      <p:sp>
        <p:nvSpPr>
          <p:cNvPr id="9" name="Freeform 27"/>
          <p:cNvSpPr>
            <a:spLocks noChangeAspect="1" noEditPoints="1"/>
          </p:cNvSpPr>
          <p:nvPr/>
        </p:nvSpPr>
        <p:spPr bwMode="black">
          <a:xfrm>
            <a:off x="3016224" y="2622826"/>
            <a:ext cx="841117" cy="54182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smtClean="0"/>
          </a:p>
          <a:p>
            <a:endParaRPr lang="en-US" dirty="0"/>
          </a:p>
        </p:txBody>
      </p:sp>
      <p:sp>
        <p:nvSpPr>
          <p:cNvPr id="10" name="Freeform 6"/>
          <p:cNvSpPr>
            <a:spLocks noEditPoints="1"/>
          </p:cNvSpPr>
          <p:nvPr/>
        </p:nvSpPr>
        <p:spPr bwMode="auto">
          <a:xfrm>
            <a:off x="6729607" y="2476896"/>
            <a:ext cx="619455" cy="814102"/>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ln>
            <a:solidFill>
              <a:schemeClr val="bg1"/>
            </a:solidFill>
          </a:ln>
        </p:spPr>
        <p:style>
          <a:lnRef idx="2">
            <a:schemeClr val="accent1"/>
          </a:lnRef>
          <a:fillRef idx="1">
            <a:schemeClr val="lt1"/>
          </a:fillRef>
          <a:effectRef idx="0">
            <a:schemeClr val="accent1"/>
          </a:effectRef>
          <a:fontRef idx="minor">
            <a:schemeClr val="dk1"/>
          </a:fontRef>
        </p:style>
        <p:txBody>
          <a:bodyPr vert="horz" wrap="square" lIns="91403" tIns="45701" rIns="91403" bIns="45701" numCol="1" anchor="t" anchorCtr="0" compatLnSpc="1">
            <a:prstTxWarp prst="textNoShape">
              <a:avLst/>
            </a:prstTxWarp>
          </a:bodyPr>
          <a:lstStyle/>
          <a:p>
            <a:pPr defTabSz="1218987"/>
            <a:endParaRPr lang="en-US" sz="1799">
              <a:solidFill>
                <a:srgbClr val="505050"/>
              </a:solidFill>
            </a:endParaRPr>
          </a:p>
        </p:txBody>
      </p:sp>
      <p:grpSp>
        <p:nvGrpSpPr>
          <p:cNvPr id="17" name="Group 16"/>
          <p:cNvGrpSpPr/>
          <p:nvPr/>
        </p:nvGrpSpPr>
        <p:grpSpPr>
          <a:xfrm>
            <a:off x="2734617" y="2121425"/>
            <a:ext cx="355471" cy="355471"/>
            <a:chOff x="2234169" y="1200150"/>
            <a:chExt cx="355471" cy="355471"/>
          </a:xfrm>
        </p:grpSpPr>
        <p:sp>
          <p:nvSpPr>
            <p:cNvPr id="18" name="Oval 17"/>
            <p:cNvSpPr/>
            <p:nvPr/>
          </p:nvSpPr>
          <p:spPr>
            <a:xfrm>
              <a:off x="2234169" y="1200150"/>
              <a:ext cx="355471" cy="355471"/>
            </a:xfrm>
            <a:prstGeom prst="ellipse">
              <a:avLst/>
            </a:prstGeom>
            <a:ln>
              <a:solidFill>
                <a:srgbClr val="0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Straight Connector 18"/>
            <p:cNvCxnSpPr>
              <a:endCxn id="18" idx="0"/>
            </p:cNvCxnSpPr>
            <p:nvPr/>
          </p:nvCxnSpPr>
          <p:spPr>
            <a:xfrm flipV="1">
              <a:off x="2411905" y="1200150"/>
              <a:ext cx="0" cy="1905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2339976" y="1336675"/>
              <a:ext cx="79374" cy="6032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22" name="Rounded Rectangle 21"/>
          <p:cNvSpPr/>
          <p:nvPr/>
        </p:nvSpPr>
        <p:spPr>
          <a:xfrm>
            <a:off x="5404203" y="2486680"/>
            <a:ext cx="1183204" cy="286774"/>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Main Action</a:t>
            </a:r>
            <a:endParaRPr lang="en-US" sz="1400" dirty="0">
              <a:solidFill>
                <a:srgbClr val="000000"/>
              </a:solidFill>
            </a:endParaRPr>
          </a:p>
        </p:txBody>
      </p:sp>
      <p:sp>
        <p:nvSpPr>
          <p:cNvPr id="23" name="Rounded Rectangle 22"/>
          <p:cNvSpPr/>
          <p:nvPr/>
        </p:nvSpPr>
        <p:spPr>
          <a:xfrm>
            <a:off x="5404203" y="2947522"/>
            <a:ext cx="1183204" cy="286774"/>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Partial Action</a:t>
            </a:r>
            <a:endParaRPr lang="en-US" sz="1400" dirty="0">
              <a:solidFill>
                <a:srgbClr val="000000"/>
              </a:solidFill>
            </a:endParaRPr>
          </a:p>
        </p:txBody>
      </p:sp>
      <p:grpSp>
        <p:nvGrpSpPr>
          <p:cNvPr id="42" name="Group 41"/>
          <p:cNvGrpSpPr/>
          <p:nvPr/>
        </p:nvGrpSpPr>
        <p:grpSpPr>
          <a:xfrm rot="782897">
            <a:off x="4104442" y="2426586"/>
            <a:ext cx="1107996" cy="739152"/>
            <a:chOff x="4504547" y="2326956"/>
            <a:chExt cx="1107996" cy="739152"/>
          </a:xfrm>
        </p:grpSpPr>
        <p:sp>
          <p:nvSpPr>
            <p:cNvPr id="43" name="Right Arrow 42"/>
            <p:cNvSpPr/>
            <p:nvPr/>
          </p:nvSpPr>
          <p:spPr>
            <a:xfrm flipH="1">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4" name="TextBox 43"/>
            <p:cNvSpPr txBox="1"/>
            <p:nvPr/>
          </p:nvSpPr>
          <p:spPr>
            <a:xfrm>
              <a:off x="4504547" y="2326956"/>
              <a:ext cx="1107996" cy="307777"/>
            </a:xfrm>
            <a:prstGeom prst="rect">
              <a:avLst/>
            </a:prstGeom>
            <a:noFill/>
          </p:spPr>
          <p:txBody>
            <a:bodyPr wrap="none" rtlCol="0">
              <a:spAutoFit/>
            </a:bodyPr>
            <a:lstStyle/>
            <a:p>
              <a:r>
                <a:rPr lang="en-US" sz="1400" dirty="0" smtClean="0">
                  <a:solidFill>
                    <a:srgbClr val="FFFFFF"/>
                  </a:solidFill>
                  <a:latin typeface="Junction"/>
                  <a:cs typeface="Junction"/>
                </a:rPr>
                <a:t>RESPONSE</a:t>
              </a:r>
              <a:endParaRPr lang="en-US" sz="1400" dirty="0">
                <a:solidFill>
                  <a:srgbClr val="FFFFFF"/>
                </a:solidFill>
                <a:latin typeface="Junction"/>
                <a:cs typeface="Junction"/>
              </a:endParaRPr>
            </a:p>
          </p:txBody>
        </p:sp>
      </p:grpSp>
      <p:grpSp>
        <p:nvGrpSpPr>
          <p:cNvPr id="37" name="Group 36"/>
          <p:cNvGrpSpPr/>
          <p:nvPr/>
        </p:nvGrpSpPr>
        <p:grpSpPr>
          <a:xfrm rot="751104">
            <a:off x="4220618" y="2442304"/>
            <a:ext cx="932996" cy="745105"/>
            <a:chOff x="4602203" y="2321003"/>
            <a:chExt cx="932996" cy="745105"/>
          </a:xfrm>
        </p:grpSpPr>
        <p:sp>
          <p:nvSpPr>
            <p:cNvPr id="38" name="Right Arrow 37"/>
            <p:cNvSpPr/>
            <p:nvPr/>
          </p:nvSpPr>
          <p:spPr>
            <a:xfrm>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5" name="TextBox 44"/>
            <p:cNvSpPr txBox="1"/>
            <p:nvPr/>
          </p:nvSpPr>
          <p:spPr>
            <a:xfrm>
              <a:off x="4732857" y="2321003"/>
              <a:ext cx="671979" cy="307777"/>
            </a:xfrm>
            <a:prstGeom prst="rect">
              <a:avLst/>
            </a:prstGeom>
            <a:noFill/>
          </p:spPr>
          <p:txBody>
            <a:bodyPr wrap="none" rtlCol="0">
              <a:spAutoFit/>
            </a:bodyPr>
            <a:lstStyle/>
            <a:p>
              <a:r>
                <a:rPr lang="en-US" sz="1400" dirty="0" smtClean="0">
                  <a:solidFill>
                    <a:srgbClr val="FFFFFF"/>
                  </a:solidFill>
                  <a:latin typeface="Junction"/>
                  <a:cs typeface="Junction"/>
                </a:rPr>
                <a:t>POST</a:t>
              </a:r>
              <a:endParaRPr lang="en-US" sz="1400" dirty="0">
                <a:solidFill>
                  <a:srgbClr val="FFFFFF"/>
                </a:solidFill>
                <a:latin typeface="Junction"/>
                <a:cs typeface="Junction"/>
              </a:endParaRPr>
            </a:p>
          </p:txBody>
        </p:sp>
      </p:grpSp>
      <p:grpSp>
        <p:nvGrpSpPr>
          <p:cNvPr id="49" name="Group 48"/>
          <p:cNvGrpSpPr/>
          <p:nvPr/>
        </p:nvGrpSpPr>
        <p:grpSpPr>
          <a:xfrm rot="782897">
            <a:off x="4104441" y="2433810"/>
            <a:ext cx="1107996" cy="739152"/>
            <a:chOff x="4504547" y="2326956"/>
            <a:chExt cx="1107996" cy="739152"/>
          </a:xfrm>
        </p:grpSpPr>
        <p:sp>
          <p:nvSpPr>
            <p:cNvPr id="50" name="Right Arrow 49"/>
            <p:cNvSpPr/>
            <p:nvPr/>
          </p:nvSpPr>
          <p:spPr>
            <a:xfrm flipH="1">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1" name="TextBox 50"/>
            <p:cNvSpPr txBox="1"/>
            <p:nvPr/>
          </p:nvSpPr>
          <p:spPr>
            <a:xfrm>
              <a:off x="4504547" y="2326956"/>
              <a:ext cx="1107996" cy="307777"/>
            </a:xfrm>
            <a:prstGeom prst="rect">
              <a:avLst/>
            </a:prstGeom>
            <a:noFill/>
          </p:spPr>
          <p:txBody>
            <a:bodyPr wrap="none" rtlCol="0">
              <a:spAutoFit/>
            </a:bodyPr>
            <a:lstStyle/>
            <a:p>
              <a:r>
                <a:rPr lang="en-US" sz="1400" dirty="0" smtClean="0">
                  <a:solidFill>
                    <a:srgbClr val="FFFFFF"/>
                  </a:solidFill>
                  <a:latin typeface="Junction"/>
                  <a:cs typeface="Junction"/>
                </a:rPr>
                <a:t>RESPONSE</a:t>
              </a:r>
              <a:endParaRPr lang="en-US" sz="1400" dirty="0">
                <a:solidFill>
                  <a:srgbClr val="FFFFFF"/>
                </a:solidFill>
                <a:latin typeface="Junction"/>
                <a:cs typeface="Junction"/>
              </a:endParaRPr>
            </a:p>
          </p:txBody>
        </p:sp>
      </p:grpSp>
    </p:spTree>
    <p:extLst>
      <p:ext uri="{BB962C8B-B14F-4D97-AF65-F5344CB8AC3E}">
        <p14:creationId xmlns:p14="http://schemas.microsoft.com/office/powerpoint/2010/main" val="3942499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AJAX Continued</a:t>
            </a:r>
            <a:endParaRPr lang="en-US" dirty="0"/>
          </a:p>
        </p:txBody>
      </p:sp>
      <p:sp>
        <p:nvSpPr>
          <p:cNvPr id="3" name="Content Placeholder 2"/>
          <p:cNvSpPr>
            <a:spLocks noGrp="1"/>
          </p:cNvSpPr>
          <p:nvPr>
            <p:ph idx="1"/>
          </p:nvPr>
        </p:nvSpPr>
        <p:spPr/>
        <p:txBody>
          <a:bodyPr/>
          <a:lstStyle/>
          <a:p>
            <a:r>
              <a:rPr lang="en-US" dirty="0" smtClean="0"/>
              <a:t>Get JSON from the server</a:t>
            </a:r>
          </a:p>
          <a:p>
            <a:r>
              <a:rPr lang="en-US" dirty="0" smtClean="0"/>
              <a:t>Write some HTML into the page</a:t>
            </a:r>
          </a:p>
          <a:p>
            <a:endParaRPr lang="en-US" dirty="0"/>
          </a:p>
          <a:p>
            <a:pPr marL="0" indent="0">
              <a:buNone/>
            </a:pPr>
            <a:r>
              <a:rPr lang="en-US" sz="2000" dirty="0" smtClean="0">
                <a:latin typeface="Courier New"/>
                <a:cs typeface="Courier New"/>
              </a:rPr>
              <a:t>$.</a:t>
            </a:r>
            <a:r>
              <a:rPr lang="en-US" sz="2000" dirty="0" err="1" smtClean="0">
                <a:latin typeface="Courier New"/>
                <a:cs typeface="Courier New"/>
              </a:rPr>
              <a:t>ajax</a:t>
            </a:r>
            <a:r>
              <a:rPr lang="en-US" sz="2000" dirty="0" smtClean="0">
                <a:latin typeface="Courier New"/>
                <a:cs typeface="Courier New"/>
              </a:rPr>
              <a:t>({</a:t>
            </a:r>
          </a:p>
          <a:p>
            <a:pPr marL="0" indent="0">
              <a:buNone/>
            </a:pPr>
            <a:r>
              <a:rPr lang="en-US" sz="2000" dirty="0" smtClean="0">
                <a:latin typeface="Courier New"/>
                <a:cs typeface="Courier New"/>
              </a:rPr>
              <a:t>	</a:t>
            </a:r>
            <a:r>
              <a:rPr lang="en-US" sz="2000" dirty="0" err="1" smtClean="0">
                <a:latin typeface="Courier New"/>
                <a:cs typeface="Courier New"/>
              </a:rPr>
              <a:t>url</a:t>
            </a:r>
            <a:r>
              <a:rPr lang="en-US" sz="2000" dirty="0" smtClean="0">
                <a:latin typeface="Courier New"/>
                <a:cs typeface="Courier New"/>
              </a:rPr>
              <a:t>: “/some/</a:t>
            </a:r>
            <a:r>
              <a:rPr lang="en-US" sz="2000" dirty="0" err="1" smtClean="0">
                <a:latin typeface="Courier New"/>
                <a:cs typeface="Courier New"/>
              </a:rPr>
              <a:t>url</a:t>
            </a:r>
            <a:r>
              <a:rPr lang="en-US" sz="2000" dirty="0" smtClean="0">
                <a:latin typeface="Courier New"/>
                <a:cs typeface="Courier New"/>
              </a:rPr>
              <a:t>”</a:t>
            </a:r>
            <a:endParaRPr lang="en-US" sz="2000" dirty="0">
              <a:latin typeface="Courier New"/>
              <a:cs typeface="Courier New"/>
            </a:endParaRPr>
          </a:p>
          <a:p>
            <a:pPr marL="0" indent="0">
              <a:buNone/>
            </a:pPr>
            <a:r>
              <a:rPr lang="en-US" sz="2000" dirty="0" smtClean="0">
                <a:latin typeface="Courier New"/>
                <a:cs typeface="Courier New"/>
              </a:rPr>
              <a:t>}).done(function(data){</a:t>
            </a:r>
          </a:p>
          <a:p>
            <a:pPr marL="0" indent="0">
              <a:buNone/>
            </a:pPr>
            <a:r>
              <a:rPr lang="en-US" sz="2000" dirty="0">
                <a:latin typeface="Courier New"/>
                <a:cs typeface="Courier New"/>
              </a:rPr>
              <a:t>	</a:t>
            </a:r>
            <a:r>
              <a:rPr lang="en-US" sz="2000" dirty="0" smtClean="0">
                <a:latin typeface="Courier New"/>
                <a:cs typeface="Courier New"/>
              </a:rPr>
              <a:t>// some code</a:t>
            </a:r>
          </a:p>
          <a:p>
            <a:pPr marL="0" indent="0">
              <a:buNone/>
            </a:pPr>
            <a:r>
              <a:rPr lang="en-US" sz="2000" dirty="0" smtClean="0">
                <a:latin typeface="Courier New"/>
                <a:cs typeface="Courier New"/>
              </a:rPr>
              <a:t>});</a:t>
            </a:r>
            <a:endParaRPr lang="en-US" sz="2800" dirty="0">
              <a:latin typeface="Courier New"/>
              <a:cs typeface="Courier New"/>
            </a:endParaRPr>
          </a:p>
          <a:p>
            <a:pPr marL="0" indent="0">
              <a:buNone/>
            </a:pPr>
            <a:endParaRPr lang="en-US" dirty="0"/>
          </a:p>
        </p:txBody>
      </p:sp>
    </p:spTree>
    <p:extLst>
      <p:ext uri="{BB962C8B-B14F-4D97-AF65-F5344CB8AC3E}">
        <p14:creationId xmlns:p14="http://schemas.microsoft.com/office/powerpoint/2010/main" val="2466082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AJAX</a:t>
            </a:r>
            <a:endParaRPr lang="en-US" dirty="0"/>
          </a:p>
        </p:txBody>
      </p:sp>
      <p:sp>
        <p:nvSpPr>
          <p:cNvPr id="3" name="Content Placeholder 2"/>
          <p:cNvSpPr>
            <a:spLocks noGrp="1"/>
          </p:cNvSpPr>
          <p:nvPr>
            <p:ph idx="1"/>
          </p:nvPr>
        </p:nvSpPr>
        <p:spPr/>
        <p:txBody>
          <a:bodyPr/>
          <a:lstStyle/>
          <a:p>
            <a:r>
              <a:rPr lang="en-US" dirty="0" smtClean="0"/>
              <a:t>Begin using JavaScript frameworks like Angular, Knockout, Backbone, </a:t>
            </a:r>
            <a:r>
              <a:rPr lang="en-US" dirty="0" err="1" smtClean="0"/>
              <a:t>etc</a:t>
            </a:r>
            <a:endParaRPr lang="en-US" dirty="0"/>
          </a:p>
          <a:p>
            <a:r>
              <a:rPr lang="en-US" dirty="0" smtClean="0"/>
              <a:t>Connect the client-side to </a:t>
            </a:r>
            <a:r>
              <a:rPr lang="en-US" dirty="0" err="1" smtClean="0"/>
              <a:t>RESTful</a:t>
            </a:r>
            <a:r>
              <a:rPr lang="en-US" dirty="0" smtClean="0"/>
              <a:t> endpoints</a:t>
            </a:r>
          </a:p>
          <a:p>
            <a:r>
              <a:rPr lang="en-US" dirty="0"/>
              <a:t> </a:t>
            </a:r>
            <a:endParaRPr lang="en-US" dirty="0" smtClean="0"/>
          </a:p>
          <a:p>
            <a:r>
              <a:rPr lang="en-US" dirty="0" smtClean="0"/>
              <a:t>Profit!</a:t>
            </a:r>
          </a:p>
          <a:p>
            <a:endParaRPr lang="en-US" dirty="0"/>
          </a:p>
        </p:txBody>
      </p:sp>
    </p:spTree>
    <p:extLst>
      <p:ext uri="{BB962C8B-B14F-4D97-AF65-F5344CB8AC3E}">
        <p14:creationId xmlns:p14="http://schemas.microsoft.com/office/powerpoint/2010/main" val="3207702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4" name="Text Placeholder 3"/>
          <p:cNvSpPr>
            <a:spLocks noGrp="1"/>
          </p:cNvSpPr>
          <p:nvPr>
            <p:ph type="body" idx="1"/>
          </p:nvPr>
        </p:nvSpPr>
        <p:spPr/>
        <p:txBody>
          <a:bodyPr/>
          <a:lstStyle/>
          <a:p>
            <a:r>
              <a:rPr lang="en-US" dirty="0" smtClean="0"/>
              <a:t>Representational </a:t>
            </a:r>
            <a:r>
              <a:rPr lang="en-US" dirty="0"/>
              <a:t>S</a:t>
            </a:r>
            <a:r>
              <a:rPr lang="en-US" dirty="0" smtClean="0"/>
              <a:t>tate </a:t>
            </a:r>
            <a:r>
              <a:rPr lang="en-US" dirty="0"/>
              <a:t>T</a:t>
            </a:r>
            <a:r>
              <a:rPr lang="en-US" dirty="0" smtClean="0"/>
              <a:t>ransfer</a:t>
            </a:r>
            <a:endParaRPr lang="en-US" dirty="0"/>
          </a:p>
        </p:txBody>
      </p:sp>
    </p:spTree>
    <p:extLst>
      <p:ext uri="{BB962C8B-B14F-4D97-AF65-F5344CB8AC3E}">
        <p14:creationId xmlns:p14="http://schemas.microsoft.com/office/powerpoint/2010/main" val="19158768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8125" y="1734115"/>
            <a:ext cx="6909862" cy="2246769"/>
          </a:xfrm>
          <a:prstGeom prst="rect">
            <a:avLst/>
          </a:prstGeom>
          <a:noFill/>
        </p:spPr>
        <p:txBody>
          <a:bodyPr wrap="square" rtlCol="0">
            <a:spAutoFit/>
          </a:bodyPr>
          <a:lstStyle/>
          <a:p>
            <a:r>
              <a:rPr lang="en-US" sz="2800" dirty="0">
                <a:latin typeface="Goudy Old Style"/>
                <a:cs typeface="Goudy Old Style"/>
              </a:rPr>
              <a:t>Representational state transfer (REST) is an architectural style consisting of a coordinated set of constraints applied to components, connectors, and data elements, within a distributed hypermedia system</a:t>
            </a:r>
            <a:r>
              <a:rPr lang="en-US" sz="2800" dirty="0" smtClean="0">
                <a:latin typeface="Goudy Old Style"/>
                <a:cs typeface="Goudy Old Style"/>
              </a:rPr>
              <a:t>. - Wikipedia</a:t>
            </a:r>
            <a:endParaRPr lang="en-US" sz="2800" dirty="0">
              <a:latin typeface="Goudy Old Style"/>
              <a:cs typeface="Goudy Old Style"/>
            </a:endParaRPr>
          </a:p>
        </p:txBody>
      </p:sp>
      <p:sp>
        <p:nvSpPr>
          <p:cNvPr id="5" name="TextBox 4"/>
          <p:cNvSpPr txBox="1"/>
          <p:nvPr/>
        </p:nvSpPr>
        <p:spPr>
          <a:xfrm>
            <a:off x="915650" y="1737215"/>
            <a:ext cx="7312699" cy="2308324"/>
          </a:xfrm>
          <a:prstGeom prst="rect">
            <a:avLst/>
          </a:prstGeom>
          <a:noFill/>
        </p:spPr>
        <p:txBody>
          <a:bodyPr wrap="none" rtlCol="0">
            <a:spAutoFit/>
          </a:bodyPr>
          <a:lstStyle/>
          <a:p>
            <a:r>
              <a:rPr lang="en-US" sz="3600" b="1" dirty="0" smtClean="0">
                <a:solidFill>
                  <a:schemeClr val="bg1"/>
                </a:solidFill>
                <a:latin typeface="ChunkFive"/>
                <a:cs typeface="ChunkFive"/>
              </a:rPr>
              <a:t>BLAH BLAH BLAH BLAH BLAH</a:t>
            </a:r>
          </a:p>
          <a:p>
            <a:r>
              <a:rPr lang="en-US" sz="3600" b="1" dirty="0">
                <a:solidFill>
                  <a:schemeClr val="bg1"/>
                </a:solidFill>
                <a:latin typeface="ChunkFive"/>
                <a:cs typeface="ChunkFive"/>
              </a:rPr>
              <a:t>BLAH BLAH BLAH BLAH BLAH </a:t>
            </a:r>
          </a:p>
          <a:p>
            <a:r>
              <a:rPr lang="en-US" sz="3600" b="1" dirty="0">
                <a:solidFill>
                  <a:schemeClr val="bg1"/>
                </a:solidFill>
                <a:latin typeface="ChunkFive"/>
                <a:cs typeface="ChunkFive"/>
              </a:rPr>
              <a:t>BLAH BLAH BLAH BLAH BLAH </a:t>
            </a:r>
          </a:p>
          <a:p>
            <a:r>
              <a:rPr lang="en-US" sz="3600" b="1" dirty="0">
                <a:solidFill>
                  <a:schemeClr val="bg1"/>
                </a:solidFill>
                <a:latin typeface="ChunkFive"/>
                <a:cs typeface="ChunkFive"/>
              </a:rPr>
              <a:t>BLAH BLAH BLAH BLAH BLAH </a:t>
            </a:r>
            <a:r>
              <a:rPr lang="en-US" sz="3600" b="1" dirty="0" smtClean="0">
                <a:solidFill>
                  <a:schemeClr val="bg1"/>
                </a:solidFill>
                <a:latin typeface="ChunkFive"/>
                <a:cs typeface="ChunkFive"/>
              </a:rPr>
              <a:t> </a:t>
            </a:r>
            <a:endParaRPr lang="en-US" sz="3600" b="1" dirty="0">
              <a:solidFill>
                <a:schemeClr val="bg1"/>
              </a:solidFill>
              <a:latin typeface="ChunkFive"/>
              <a:cs typeface="ChunkFive"/>
            </a:endParaRPr>
          </a:p>
        </p:txBody>
      </p:sp>
    </p:spTree>
    <p:extLst>
      <p:ext uri="{BB962C8B-B14F-4D97-AF65-F5344CB8AC3E}">
        <p14:creationId xmlns:p14="http://schemas.microsoft.com/office/powerpoint/2010/main" val="8180535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5" name="Text Placeholder 4"/>
          <p:cNvSpPr>
            <a:spLocks noGrp="1"/>
          </p:cNvSpPr>
          <p:nvPr>
            <p:ph type="body" idx="1"/>
          </p:nvPr>
        </p:nvSpPr>
        <p:spPr/>
        <p:txBody>
          <a:bodyPr/>
          <a:lstStyle/>
          <a:p>
            <a:r>
              <a:rPr lang="en-US" dirty="0" smtClean="0"/>
              <a:t>Nouns</a:t>
            </a:r>
            <a:endParaRPr lang="en-US" dirty="0"/>
          </a:p>
        </p:txBody>
      </p:sp>
      <p:sp>
        <p:nvSpPr>
          <p:cNvPr id="3" name="Content Placeholder 2"/>
          <p:cNvSpPr>
            <a:spLocks noGrp="1"/>
          </p:cNvSpPr>
          <p:nvPr>
            <p:ph sz="half" idx="2"/>
          </p:nvPr>
        </p:nvSpPr>
        <p:spPr/>
        <p:txBody>
          <a:bodyPr/>
          <a:lstStyle/>
          <a:p>
            <a:r>
              <a:rPr lang="en-US" dirty="0" smtClean="0"/>
              <a:t>Resources</a:t>
            </a:r>
          </a:p>
          <a:p>
            <a:pPr lvl="1"/>
            <a:r>
              <a:rPr lang="en-US" dirty="0" smtClean="0"/>
              <a:t>Users</a:t>
            </a:r>
          </a:p>
          <a:p>
            <a:pPr lvl="1"/>
            <a:r>
              <a:rPr lang="en-US" dirty="0" smtClean="0"/>
              <a:t>Parts</a:t>
            </a:r>
          </a:p>
          <a:p>
            <a:pPr lvl="1"/>
            <a:r>
              <a:rPr lang="en-US" dirty="0" smtClean="0"/>
              <a:t>Messages</a:t>
            </a:r>
          </a:p>
          <a:p>
            <a:pPr lvl="1"/>
            <a:endParaRPr lang="en-US" dirty="0" smtClean="0"/>
          </a:p>
          <a:p>
            <a:r>
              <a:rPr lang="en-US" dirty="0" smtClean="0"/>
              <a:t>Anything that has state</a:t>
            </a:r>
            <a:endParaRPr lang="en-US" dirty="0"/>
          </a:p>
        </p:txBody>
      </p:sp>
      <p:sp>
        <p:nvSpPr>
          <p:cNvPr id="6" name="Text Placeholder 5"/>
          <p:cNvSpPr>
            <a:spLocks noGrp="1"/>
          </p:cNvSpPr>
          <p:nvPr>
            <p:ph type="body" sz="quarter" idx="3"/>
          </p:nvPr>
        </p:nvSpPr>
        <p:spPr/>
        <p:txBody>
          <a:bodyPr/>
          <a:lstStyle/>
          <a:p>
            <a:r>
              <a:rPr lang="en-US" dirty="0" smtClean="0"/>
              <a:t>Verbs</a:t>
            </a:r>
            <a:endParaRPr lang="en-US" dirty="0"/>
          </a:p>
        </p:txBody>
      </p:sp>
      <p:sp>
        <p:nvSpPr>
          <p:cNvPr id="7" name="Content Placeholder 6"/>
          <p:cNvSpPr>
            <a:spLocks noGrp="1"/>
          </p:cNvSpPr>
          <p:nvPr>
            <p:ph sz="quarter" idx="4"/>
          </p:nvPr>
        </p:nvSpPr>
        <p:spPr/>
        <p:txBody>
          <a:bodyPr/>
          <a:lstStyle/>
          <a:p>
            <a:r>
              <a:rPr lang="en-US" dirty="0" smtClean="0"/>
              <a:t>Actions</a:t>
            </a:r>
          </a:p>
          <a:p>
            <a:pPr lvl="1"/>
            <a:r>
              <a:rPr lang="en-US" dirty="0" smtClean="0"/>
              <a:t>Create</a:t>
            </a:r>
          </a:p>
          <a:p>
            <a:pPr lvl="1"/>
            <a:r>
              <a:rPr lang="en-US" dirty="0" smtClean="0"/>
              <a:t>Read</a:t>
            </a:r>
          </a:p>
          <a:p>
            <a:pPr lvl="1"/>
            <a:r>
              <a:rPr lang="en-US" dirty="0" smtClean="0"/>
              <a:t>Update</a:t>
            </a:r>
          </a:p>
          <a:p>
            <a:pPr lvl="1"/>
            <a:r>
              <a:rPr lang="en-US" dirty="0" smtClean="0"/>
              <a:t>Delete</a:t>
            </a:r>
          </a:p>
          <a:p>
            <a:r>
              <a:rPr lang="en-US" dirty="0" smtClean="0"/>
              <a:t>Anything that changes state</a:t>
            </a:r>
          </a:p>
        </p:txBody>
      </p:sp>
    </p:spTree>
    <p:extLst>
      <p:ext uri="{BB962C8B-B14F-4D97-AF65-F5344CB8AC3E}">
        <p14:creationId xmlns:p14="http://schemas.microsoft.com/office/powerpoint/2010/main" val="2515975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7" name="Content Placeholder 6"/>
          <p:cNvSpPr>
            <a:spLocks noGrp="1"/>
          </p:cNvSpPr>
          <p:nvPr>
            <p:ph sz="half" idx="1"/>
          </p:nvPr>
        </p:nvSpPr>
        <p:spPr/>
        <p:txBody>
          <a:bodyPr/>
          <a:lstStyle/>
          <a:p>
            <a:pPr marL="0" indent="0">
              <a:buNone/>
            </a:pPr>
            <a:r>
              <a:rPr lang="en-US" dirty="0" smtClean="0"/>
              <a:t>Create a new user</a:t>
            </a:r>
          </a:p>
          <a:p>
            <a:pPr marL="0" indent="0">
              <a:buNone/>
            </a:pPr>
            <a:endParaRPr lang="en-US" dirty="0" smtClean="0"/>
          </a:p>
          <a:p>
            <a:pPr marL="0" indent="0">
              <a:buNone/>
            </a:pPr>
            <a:r>
              <a:rPr lang="en-US" dirty="0" smtClean="0"/>
              <a:t>View user details</a:t>
            </a:r>
            <a:endParaRPr lang="en-US" dirty="0"/>
          </a:p>
          <a:p>
            <a:pPr marL="0" indent="0">
              <a:buNone/>
            </a:pPr>
            <a:r>
              <a:rPr lang="en-US" dirty="0" smtClean="0"/>
              <a:t>Update a user</a:t>
            </a:r>
          </a:p>
          <a:p>
            <a:pPr marL="0" indent="0">
              <a:buNone/>
            </a:pPr>
            <a:endParaRPr lang="en-US" dirty="0"/>
          </a:p>
          <a:p>
            <a:pPr marL="0" indent="0">
              <a:buNone/>
            </a:pPr>
            <a:r>
              <a:rPr lang="en-US" dirty="0" smtClean="0"/>
              <a:t>Delete a user</a:t>
            </a:r>
            <a:endParaRPr lang="en-US" dirty="0"/>
          </a:p>
        </p:txBody>
      </p:sp>
      <p:sp>
        <p:nvSpPr>
          <p:cNvPr id="8" name="Content Placeholder 7"/>
          <p:cNvSpPr>
            <a:spLocks noGrp="1"/>
          </p:cNvSpPr>
          <p:nvPr>
            <p:ph sz="half" idx="2"/>
          </p:nvPr>
        </p:nvSpPr>
        <p:spPr/>
        <p:txBody>
          <a:bodyPr/>
          <a:lstStyle/>
          <a:p>
            <a:pPr marL="0" indent="0">
              <a:buNone/>
            </a:pPr>
            <a:r>
              <a:rPr lang="en-US" dirty="0" smtClean="0"/>
              <a:t>POST /User/</a:t>
            </a:r>
          </a:p>
          <a:p>
            <a:pPr marL="0" indent="0">
              <a:buNone/>
            </a:pPr>
            <a:r>
              <a:rPr lang="en-US" dirty="0"/>
              <a:t>	</a:t>
            </a:r>
            <a:r>
              <a:rPr lang="en-US" dirty="0" smtClean="0"/>
              <a:t>(w/ some body)</a:t>
            </a:r>
          </a:p>
          <a:p>
            <a:pPr marL="0" indent="0">
              <a:buNone/>
            </a:pPr>
            <a:r>
              <a:rPr lang="en-US" dirty="0" smtClean="0"/>
              <a:t>GET /User/123</a:t>
            </a:r>
          </a:p>
          <a:p>
            <a:pPr marL="0" indent="0">
              <a:buNone/>
            </a:pPr>
            <a:r>
              <a:rPr lang="en-US" dirty="0" smtClean="0"/>
              <a:t>PUT /User/123 </a:t>
            </a:r>
          </a:p>
          <a:p>
            <a:pPr marL="0" indent="0">
              <a:buNone/>
            </a:pPr>
            <a:r>
              <a:rPr lang="en-US" dirty="0"/>
              <a:t>	</a:t>
            </a:r>
            <a:r>
              <a:rPr lang="en-US" dirty="0" smtClean="0"/>
              <a:t>(w/ some body)</a:t>
            </a:r>
          </a:p>
          <a:p>
            <a:pPr marL="0" indent="0">
              <a:buNone/>
            </a:pPr>
            <a:r>
              <a:rPr lang="en-US" dirty="0" smtClean="0"/>
              <a:t>DELETE /User/123</a:t>
            </a:r>
            <a:endParaRPr lang="en-US" dirty="0"/>
          </a:p>
        </p:txBody>
      </p:sp>
    </p:spTree>
    <p:extLst>
      <p:ext uri="{BB962C8B-B14F-4D97-AF65-F5344CB8AC3E}">
        <p14:creationId xmlns:p14="http://schemas.microsoft.com/office/powerpoint/2010/main" val="7498205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Comparison</a:t>
            </a:r>
            <a:endParaRPr lang="en-US" dirty="0"/>
          </a:p>
        </p:txBody>
      </p:sp>
      <p:sp>
        <p:nvSpPr>
          <p:cNvPr id="6" name="Text Placeholder 5"/>
          <p:cNvSpPr>
            <a:spLocks noGrp="1"/>
          </p:cNvSpPr>
          <p:nvPr>
            <p:ph type="body" idx="1"/>
          </p:nvPr>
        </p:nvSpPr>
        <p:spPr/>
        <p:txBody>
          <a:bodyPr/>
          <a:lstStyle/>
          <a:p>
            <a:r>
              <a:rPr lang="en-US" dirty="0" smtClean="0"/>
              <a:t>REST</a:t>
            </a:r>
            <a:endParaRPr lang="en-US" dirty="0"/>
          </a:p>
        </p:txBody>
      </p:sp>
      <p:sp>
        <p:nvSpPr>
          <p:cNvPr id="7" name="Content Placeholder 6"/>
          <p:cNvSpPr>
            <a:spLocks noGrp="1"/>
          </p:cNvSpPr>
          <p:nvPr>
            <p:ph sz="half" idx="2"/>
          </p:nvPr>
        </p:nvSpPr>
        <p:spPr/>
        <p:txBody>
          <a:bodyPr>
            <a:normAutofit/>
          </a:bodyPr>
          <a:lstStyle/>
          <a:p>
            <a:pPr marL="0" indent="0">
              <a:buNone/>
            </a:pPr>
            <a:r>
              <a:rPr lang="en-US" sz="2000" dirty="0" smtClean="0"/>
              <a:t>POST /user &lt;body&gt;</a:t>
            </a:r>
          </a:p>
          <a:p>
            <a:pPr marL="0" indent="0">
              <a:buNone/>
            </a:pPr>
            <a:endParaRPr lang="en-US" sz="2000" dirty="0"/>
          </a:p>
          <a:p>
            <a:pPr marL="0" indent="0">
              <a:buNone/>
            </a:pPr>
            <a:r>
              <a:rPr lang="en-US" sz="2000" dirty="0" smtClean="0"/>
              <a:t>PUT /user/123 &lt;body&gt;</a:t>
            </a:r>
            <a:endParaRPr lang="en-US" sz="2000" dirty="0"/>
          </a:p>
        </p:txBody>
      </p:sp>
      <p:sp>
        <p:nvSpPr>
          <p:cNvPr id="8" name="Text Placeholder 7"/>
          <p:cNvSpPr>
            <a:spLocks noGrp="1"/>
          </p:cNvSpPr>
          <p:nvPr>
            <p:ph type="body" sz="quarter" idx="3"/>
          </p:nvPr>
        </p:nvSpPr>
        <p:spPr/>
        <p:txBody>
          <a:bodyPr/>
          <a:lstStyle/>
          <a:p>
            <a:r>
              <a:rPr lang="en-US" dirty="0" smtClean="0"/>
              <a:t>UNREST</a:t>
            </a:r>
            <a:endParaRPr lang="en-US" dirty="0"/>
          </a:p>
        </p:txBody>
      </p:sp>
      <p:sp>
        <p:nvSpPr>
          <p:cNvPr id="9" name="Content Placeholder 8"/>
          <p:cNvSpPr>
            <a:spLocks noGrp="1"/>
          </p:cNvSpPr>
          <p:nvPr>
            <p:ph sz="quarter" idx="4"/>
          </p:nvPr>
        </p:nvSpPr>
        <p:spPr/>
        <p:txBody>
          <a:bodyPr>
            <a:normAutofit/>
          </a:bodyPr>
          <a:lstStyle/>
          <a:p>
            <a:pPr marL="0" indent="0">
              <a:buNone/>
            </a:pPr>
            <a:r>
              <a:rPr lang="en-US" sz="2000" dirty="0" smtClean="0"/>
              <a:t>POST /user/create &lt;body&gt;</a:t>
            </a:r>
          </a:p>
          <a:p>
            <a:pPr marL="0" indent="0">
              <a:buNone/>
            </a:pPr>
            <a:endParaRPr lang="en-US" sz="2000" dirty="0"/>
          </a:p>
          <a:p>
            <a:pPr marL="0" indent="0">
              <a:buNone/>
            </a:pPr>
            <a:r>
              <a:rPr lang="en-US" sz="2000" dirty="0" smtClean="0"/>
              <a:t>POST /user/update/123 &lt;body&gt;</a:t>
            </a:r>
            <a:endParaRPr lang="en-US" sz="2000" dirty="0"/>
          </a:p>
        </p:txBody>
      </p:sp>
    </p:spTree>
    <p:extLst>
      <p:ext uri="{BB962C8B-B14F-4D97-AF65-F5344CB8AC3E}">
        <p14:creationId xmlns:p14="http://schemas.microsoft.com/office/powerpoint/2010/main" val="428360460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Topics</a:t>
            </a:r>
            <a:endParaRPr lang="en-US" dirty="0"/>
          </a:p>
        </p:txBody>
      </p:sp>
      <p:sp>
        <p:nvSpPr>
          <p:cNvPr id="5" name="Content Placeholder 4"/>
          <p:cNvSpPr>
            <a:spLocks noGrp="1"/>
          </p:cNvSpPr>
          <p:nvPr>
            <p:ph idx="1"/>
          </p:nvPr>
        </p:nvSpPr>
        <p:spPr/>
        <p:txBody>
          <a:bodyPr>
            <a:normAutofit lnSpcReduction="10000"/>
          </a:bodyPr>
          <a:lstStyle/>
          <a:p>
            <a:r>
              <a:rPr lang="en-US" dirty="0" smtClean="0"/>
              <a:t>JSON</a:t>
            </a:r>
          </a:p>
          <a:p>
            <a:r>
              <a:rPr lang="en-US" dirty="0" smtClean="0"/>
              <a:t>AJAX</a:t>
            </a:r>
          </a:p>
          <a:p>
            <a:r>
              <a:rPr lang="en-US" dirty="0" smtClean="0"/>
              <a:t>REST</a:t>
            </a:r>
          </a:p>
          <a:p>
            <a:r>
              <a:rPr lang="en-US" dirty="0" smtClean="0"/>
              <a:t>Organizing Apps</a:t>
            </a:r>
          </a:p>
          <a:p>
            <a:r>
              <a:rPr lang="en-US" dirty="0" smtClean="0"/>
              <a:t>APIs</a:t>
            </a:r>
          </a:p>
          <a:p>
            <a:r>
              <a:rPr lang="en-US" dirty="0" smtClean="0"/>
              <a:t>Real-time</a:t>
            </a:r>
          </a:p>
          <a:p>
            <a:r>
              <a:rPr lang="en-US" dirty="0" smtClean="0"/>
              <a:t>Testing</a:t>
            </a:r>
            <a:endParaRPr lang="en-US" dirty="0"/>
          </a:p>
        </p:txBody>
      </p:sp>
    </p:spTree>
    <p:extLst>
      <p:ext uri="{BB962C8B-B14F-4D97-AF65-F5344CB8AC3E}">
        <p14:creationId xmlns:p14="http://schemas.microsoft.com/office/powerpoint/2010/main" val="4420920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n_inquisitive_eye_-_geograph.org.uk_-_9381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100763"/>
          </a:xfrm>
          <a:prstGeom prst="rect">
            <a:avLst/>
          </a:prstGeom>
        </p:spPr>
      </p:pic>
      <p:sp>
        <p:nvSpPr>
          <p:cNvPr id="10" name="Oval Callout 9"/>
          <p:cNvSpPr/>
          <p:nvPr/>
        </p:nvSpPr>
        <p:spPr>
          <a:xfrm>
            <a:off x="1241086" y="173182"/>
            <a:ext cx="2395587" cy="1775114"/>
          </a:xfrm>
          <a:prstGeom prst="wedgeEllipseCallout">
            <a:avLst>
              <a:gd name="adj1" fmla="val 26757"/>
              <a:gd name="adj2" fmla="val 6168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Junction"/>
                <a:cs typeface="Junction"/>
              </a:rPr>
              <a:t>So what?</a:t>
            </a:r>
            <a:endParaRPr lang="en-US" sz="2400" dirty="0">
              <a:latin typeface="Junction"/>
              <a:cs typeface="Junction"/>
            </a:endParaRPr>
          </a:p>
        </p:txBody>
      </p:sp>
      <p:sp>
        <p:nvSpPr>
          <p:cNvPr id="11" name="TextBox 10"/>
          <p:cNvSpPr txBox="1"/>
          <p:nvPr/>
        </p:nvSpPr>
        <p:spPr>
          <a:xfrm>
            <a:off x="7232350" y="5371431"/>
            <a:ext cx="1851789" cy="276999"/>
          </a:xfrm>
          <a:prstGeom prst="rect">
            <a:avLst/>
          </a:prstGeom>
          <a:noFill/>
        </p:spPr>
        <p:txBody>
          <a:bodyPr wrap="none" rtlCol="0">
            <a:spAutoFit/>
          </a:bodyPr>
          <a:lstStyle/>
          <a:p>
            <a:r>
              <a:rPr lang="en-US" sz="1200" dirty="0" smtClean="0">
                <a:latin typeface="Junction"/>
                <a:cs typeface="Junction"/>
              </a:rPr>
              <a:t>Photo by Richard Croft</a:t>
            </a:r>
            <a:endParaRPr lang="en-US" sz="1200" dirty="0">
              <a:latin typeface="Junction"/>
              <a:cs typeface="Junction"/>
            </a:endParaRPr>
          </a:p>
        </p:txBody>
      </p:sp>
      <p:sp>
        <p:nvSpPr>
          <p:cNvPr id="12" name="Oval Callout 11"/>
          <p:cNvSpPr/>
          <p:nvPr/>
        </p:nvSpPr>
        <p:spPr>
          <a:xfrm>
            <a:off x="5463098" y="441036"/>
            <a:ext cx="2395587" cy="1775114"/>
          </a:xfrm>
          <a:prstGeom prst="wedgeEllipseCallout">
            <a:avLst>
              <a:gd name="adj1" fmla="val -49749"/>
              <a:gd name="adj2" fmla="val 5355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Junction"/>
                <a:cs typeface="Junction"/>
              </a:rPr>
              <a:t>And also, HONK!!!</a:t>
            </a:r>
            <a:endParaRPr lang="en-US" sz="2400" dirty="0">
              <a:latin typeface="Junction"/>
              <a:cs typeface="Junction"/>
            </a:endParaRPr>
          </a:p>
        </p:txBody>
      </p:sp>
    </p:spTree>
    <p:extLst>
      <p:ext uri="{BB962C8B-B14F-4D97-AF65-F5344CB8AC3E}">
        <p14:creationId xmlns:p14="http://schemas.microsoft.com/office/powerpoint/2010/main" val="22118977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Formats</a:t>
            </a:r>
            <a:endParaRPr lang="en-US" dirty="0"/>
          </a:p>
        </p:txBody>
      </p:sp>
      <p:sp>
        <p:nvSpPr>
          <p:cNvPr id="3" name="Content Placeholder 2"/>
          <p:cNvSpPr>
            <a:spLocks noGrp="1"/>
          </p:cNvSpPr>
          <p:nvPr>
            <p:ph idx="1"/>
          </p:nvPr>
        </p:nvSpPr>
        <p:spPr/>
        <p:txBody>
          <a:bodyPr/>
          <a:lstStyle/>
          <a:p>
            <a:r>
              <a:rPr lang="en-US" dirty="0" smtClean="0">
                <a:latin typeface="Courier New"/>
                <a:cs typeface="Courier New"/>
              </a:rPr>
              <a:t>PUT /User/123?edit=address</a:t>
            </a:r>
          </a:p>
          <a:p>
            <a:r>
              <a:rPr lang="en-US" dirty="0" smtClean="0">
                <a:latin typeface="Courier New"/>
                <a:cs typeface="Courier New"/>
              </a:rPr>
              <a:t>PUT /</a:t>
            </a:r>
            <a:r>
              <a:rPr lang="en-US" dirty="0" err="1" smtClean="0">
                <a:latin typeface="Courier New"/>
                <a:cs typeface="Courier New"/>
              </a:rPr>
              <a:t>UserAddress</a:t>
            </a:r>
            <a:r>
              <a:rPr lang="en-US" dirty="0" smtClean="0">
                <a:latin typeface="Courier New"/>
                <a:cs typeface="Courier New"/>
              </a:rPr>
              <a:t>/123</a:t>
            </a:r>
          </a:p>
          <a:p>
            <a:r>
              <a:rPr lang="en-US" dirty="0" smtClean="0">
                <a:latin typeface="Courier New"/>
                <a:cs typeface="Courier New"/>
              </a:rPr>
              <a:t>PUT /User/123/Address</a:t>
            </a:r>
          </a:p>
          <a:p>
            <a:r>
              <a:rPr lang="en-US" dirty="0" err="1" smtClean="0">
                <a:latin typeface="Courier New"/>
                <a:cs typeface="Courier New"/>
              </a:rPr>
              <a:t>etc</a:t>
            </a:r>
            <a:endParaRPr lang="en-US" dirty="0">
              <a:latin typeface="Courier New"/>
              <a:cs typeface="Courier New"/>
            </a:endParaRPr>
          </a:p>
        </p:txBody>
      </p:sp>
    </p:spTree>
    <p:extLst>
      <p:ext uri="{BB962C8B-B14F-4D97-AF65-F5344CB8AC3E}">
        <p14:creationId xmlns:p14="http://schemas.microsoft.com/office/powerpoint/2010/main" val="195080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construction_work_of_Tokyo_station_Marunouchi_build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1477"/>
            <a:ext cx="9256105" cy="6496638"/>
          </a:xfrm>
          <a:prstGeom prst="rect">
            <a:avLst/>
          </a:prstGeom>
        </p:spPr>
      </p:pic>
      <p:sp>
        <p:nvSpPr>
          <p:cNvPr id="3" name="TextBox 2"/>
          <p:cNvSpPr txBox="1"/>
          <p:nvPr/>
        </p:nvSpPr>
        <p:spPr>
          <a:xfrm>
            <a:off x="1095949" y="102418"/>
            <a:ext cx="3666592" cy="523220"/>
          </a:xfrm>
          <a:prstGeom prst="rect">
            <a:avLst/>
          </a:prstGeom>
          <a:noFill/>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r>
              <a:rPr lang="en-US" sz="2800" b="1" dirty="0" smtClean="0">
                <a:ln w="50800"/>
                <a:solidFill>
                  <a:schemeClr val="bg1">
                    <a:shade val="50000"/>
                  </a:schemeClr>
                </a:solidFill>
                <a:latin typeface="Fanwood"/>
                <a:cs typeface="Fanwood"/>
              </a:rPr>
              <a:t>Facelifts for Legacy Apps</a:t>
            </a:r>
            <a:endParaRPr lang="en-US" sz="2800" b="1" dirty="0">
              <a:ln w="50800"/>
              <a:solidFill>
                <a:schemeClr val="bg1">
                  <a:shade val="50000"/>
                </a:schemeClr>
              </a:solidFill>
              <a:latin typeface="Fanwood"/>
              <a:cs typeface="Fanwood"/>
            </a:endParaRPr>
          </a:p>
        </p:txBody>
      </p:sp>
      <p:sp>
        <p:nvSpPr>
          <p:cNvPr id="4" name="TextBox 3"/>
          <p:cNvSpPr txBox="1"/>
          <p:nvPr/>
        </p:nvSpPr>
        <p:spPr>
          <a:xfrm>
            <a:off x="7238995" y="5449229"/>
            <a:ext cx="1687782" cy="276999"/>
          </a:xfrm>
          <a:prstGeom prst="rect">
            <a:avLst/>
          </a:prstGeom>
          <a:noFill/>
        </p:spPr>
        <p:txBody>
          <a:bodyPr wrap="none" rtlCol="0">
            <a:spAutoFit/>
          </a:bodyPr>
          <a:lstStyle/>
          <a:p>
            <a:r>
              <a:rPr lang="en-US" sz="1200" dirty="0" smtClean="0"/>
              <a:t>Photographer Unknown</a:t>
            </a:r>
            <a:endParaRPr lang="en-US" sz="1200" dirty="0"/>
          </a:p>
        </p:txBody>
      </p:sp>
    </p:spTree>
    <p:extLst>
      <p:ext uri="{BB962C8B-B14F-4D97-AF65-F5344CB8AC3E}">
        <p14:creationId xmlns:p14="http://schemas.microsoft.com/office/powerpoint/2010/main" val="17007237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Legacy Apps</a:t>
            </a:r>
            <a:endParaRPr lang="en-US" dirty="0"/>
          </a:p>
        </p:txBody>
      </p:sp>
      <p:sp>
        <p:nvSpPr>
          <p:cNvPr id="3" name="Content Placeholder 2"/>
          <p:cNvSpPr>
            <a:spLocks noGrp="1"/>
          </p:cNvSpPr>
          <p:nvPr>
            <p:ph idx="1"/>
          </p:nvPr>
        </p:nvSpPr>
        <p:spPr/>
        <p:txBody>
          <a:bodyPr/>
          <a:lstStyle/>
          <a:p>
            <a:r>
              <a:rPr lang="en-US" dirty="0" smtClean="0"/>
              <a:t>Asynchronous endpoints are an entirely new pattern</a:t>
            </a:r>
          </a:p>
          <a:p>
            <a:r>
              <a:rPr lang="en-US" dirty="0" smtClean="0"/>
              <a:t>Potentially many ways to access the same data</a:t>
            </a:r>
            <a:endParaRPr lang="en-US" dirty="0"/>
          </a:p>
        </p:txBody>
      </p:sp>
    </p:spTree>
    <p:extLst>
      <p:ext uri="{BB962C8B-B14F-4D97-AF65-F5344CB8AC3E}">
        <p14:creationId xmlns:p14="http://schemas.microsoft.com/office/powerpoint/2010/main" val="1705920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1239" y="2402270"/>
            <a:ext cx="755678" cy="958422"/>
            <a:chOff x="6198396" y="6858000"/>
            <a:chExt cx="898525" cy="908050"/>
          </a:xfrm>
          <a:solidFill>
            <a:schemeClr val="accent6">
              <a:lumMod val="75000"/>
            </a:schemeClr>
          </a:solidFill>
        </p:grpSpPr>
        <p:sp>
          <p:nvSpPr>
            <p:cNvPr id="5" name="Freeform 6"/>
            <p:cNvSpPr>
              <a:spLocks/>
            </p:cNvSpPr>
            <p:nvPr/>
          </p:nvSpPr>
          <p:spPr bwMode="auto">
            <a:xfrm>
              <a:off x="6198396" y="7164388"/>
              <a:ext cx="266700" cy="41592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6" name="Freeform 7"/>
            <p:cNvSpPr>
              <a:spLocks/>
            </p:cNvSpPr>
            <p:nvPr/>
          </p:nvSpPr>
          <p:spPr bwMode="auto">
            <a:xfrm>
              <a:off x="6827046" y="7164388"/>
              <a:ext cx="269875" cy="41592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8"/>
            <p:cNvSpPr>
              <a:spLocks/>
            </p:cNvSpPr>
            <p:nvPr/>
          </p:nvSpPr>
          <p:spPr bwMode="auto">
            <a:xfrm>
              <a:off x="6380959" y="7185025"/>
              <a:ext cx="531813" cy="581025"/>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8" name="Oval 9"/>
            <p:cNvSpPr>
              <a:spLocks noChangeArrowheads="1"/>
            </p:cNvSpPr>
            <p:nvPr/>
          </p:nvSpPr>
          <p:spPr bwMode="auto">
            <a:xfrm>
              <a:off x="6474621" y="6858000"/>
              <a:ext cx="352425" cy="350837"/>
            </a:xfrm>
            <a:prstGeom prst="ellipse">
              <a:avLst/>
            </a:pr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grpSp>
      <p:pic>
        <p:nvPicPr>
          <p:cNvPr id="12" name="Picture 11" descr="fake app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095500"/>
            <a:ext cx="1115675" cy="1614892"/>
          </a:xfrm>
          <a:prstGeom prst="rect">
            <a:avLst/>
          </a:prstGeom>
        </p:spPr>
      </p:pic>
      <p:sp>
        <p:nvSpPr>
          <p:cNvPr id="15" name="Rounded Rectangle 14"/>
          <p:cNvSpPr/>
          <p:nvPr/>
        </p:nvSpPr>
        <p:spPr>
          <a:xfrm>
            <a:off x="3980398" y="1413679"/>
            <a:ext cx="1183204" cy="286774"/>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rgbClr val="000000"/>
                </a:solidFill>
              </a:rPr>
              <a:t>User Page</a:t>
            </a:r>
            <a:endParaRPr lang="en-US" sz="1400" dirty="0">
              <a:solidFill>
                <a:srgbClr val="000000"/>
              </a:solidFill>
            </a:endParaRPr>
          </a:p>
        </p:txBody>
      </p:sp>
      <p:sp>
        <p:nvSpPr>
          <p:cNvPr id="16" name="Rounded Rectangle 15"/>
          <p:cNvSpPr/>
          <p:nvPr/>
        </p:nvSpPr>
        <p:spPr>
          <a:xfrm>
            <a:off x="3980398" y="3177161"/>
            <a:ext cx="1183204" cy="286774"/>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rgbClr val="000000"/>
                </a:solidFill>
              </a:rPr>
              <a:t>User API</a:t>
            </a:r>
            <a:endParaRPr lang="en-US" sz="1400" dirty="0">
              <a:solidFill>
                <a:srgbClr val="000000"/>
              </a:solidFill>
            </a:endParaRPr>
          </a:p>
        </p:txBody>
      </p:sp>
      <p:sp>
        <p:nvSpPr>
          <p:cNvPr id="17" name="Rounded Rectangle 16"/>
          <p:cNvSpPr/>
          <p:nvPr/>
        </p:nvSpPr>
        <p:spPr>
          <a:xfrm>
            <a:off x="3980398" y="3549241"/>
            <a:ext cx="1183204" cy="286774"/>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solidFill>
                  <a:srgbClr val="000000"/>
                </a:solidFill>
              </a:rPr>
              <a:t>Order API</a:t>
            </a:r>
            <a:endParaRPr lang="en-US" sz="1400" dirty="0">
              <a:solidFill>
                <a:srgbClr val="000000"/>
              </a:solidFill>
            </a:endParaRPr>
          </a:p>
        </p:txBody>
      </p:sp>
      <p:sp>
        <p:nvSpPr>
          <p:cNvPr id="18" name="Rounded Rectangle 17"/>
          <p:cNvSpPr/>
          <p:nvPr/>
        </p:nvSpPr>
        <p:spPr>
          <a:xfrm>
            <a:off x="3980398" y="3916255"/>
            <a:ext cx="1183204" cy="2867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rgbClr val="000000"/>
                </a:solidFill>
              </a:rPr>
              <a:t>Shipping API</a:t>
            </a:r>
            <a:endParaRPr lang="en-US" sz="1400" dirty="0">
              <a:solidFill>
                <a:srgbClr val="000000"/>
              </a:solidFill>
            </a:endParaRPr>
          </a:p>
        </p:txBody>
      </p:sp>
      <p:sp>
        <p:nvSpPr>
          <p:cNvPr id="19" name="Rounded Rectangle 18"/>
          <p:cNvSpPr/>
          <p:nvPr/>
        </p:nvSpPr>
        <p:spPr>
          <a:xfrm>
            <a:off x="3980398" y="1776337"/>
            <a:ext cx="1183204" cy="286774"/>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solidFill>
                  <a:srgbClr val="000000"/>
                </a:solidFill>
              </a:rPr>
              <a:t>Order Page</a:t>
            </a:r>
            <a:endParaRPr lang="en-US" sz="1400" dirty="0">
              <a:solidFill>
                <a:srgbClr val="000000"/>
              </a:solidFill>
            </a:endParaRPr>
          </a:p>
        </p:txBody>
      </p:sp>
      <p:sp>
        <p:nvSpPr>
          <p:cNvPr id="20" name="Rounded Rectangle 19"/>
          <p:cNvSpPr/>
          <p:nvPr/>
        </p:nvSpPr>
        <p:spPr>
          <a:xfrm>
            <a:off x="3980398" y="2154041"/>
            <a:ext cx="1183204" cy="2867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rgbClr val="000000"/>
                </a:solidFill>
              </a:rPr>
              <a:t>S&amp;R Page</a:t>
            </a:r>
            <a:endParaRPr lang="en-US" sz="1400" dirty="0">
              <a:solidFill>
                <a:srgbClr val="000000"/>
              </a:solidFill>
            </a:endParaRPr>
          </a:p>
        </p:txBody>
      </p:sp>
      <p:sp>
        <p:nvSpPr>
          <p:cNvPr id="21" name="Rounded Rectangle 20"/>
          <p:cNvSpPr/>
          <p:nvPr/>
        </p:nvSpPr>
        <p:spPr>
          <a:xfrm>
            <a:off x="3980398" y="4287849"/>
            <a:ext cx="1183204" cy="2867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rgbClr val="000000"/>
                </a:solidFill>
              </a:rPr>
              <a:t>Receiving API</a:t>
            </a:r>
            <a:endParaRPr lang="en-US" sz="1400" dirty="0">
              <a:solidFill>
                <a:srgbClr val="000000"/>
              </a:solidFill>
            </a:endParaRPr>
          </a:p>
        </p:txBody>
      </p:sp>
      <p:cxnSp>
        <p:nvCxnSpPr>
          <p:cNvPr id="23" name="Straight Connector 22"/>
          <p:cNvCxnSpPr/>
          <p:nvPr/>
        </p:nvCxnSpPr>
        <p:spPr>
          <a:xfrm flipV="1">
            <a:off x="3044993" y="1557066"/>
            <a:ext cx="1053482" cy="59697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a:off x="2929543" y="2772569"/>
            <a:ext cx="1168932" cy="16579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929543" y="3360692"/>
            <a:ext cx="1168932" cy="31731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5036506" y="1919432"/>
            <a:ext cx="3189463" cy="2150341"/>
            <a:chOff x="5036506" y="1919432"/>
            <a:chExt cx="3189463" cy="2150341"/>
          </a:xfrm>
        </p:grpSpPr>
        <p:grpSp>
          <p:nvGrpSpPr>
            <p:cNvPr id="28" name="Group 27"/>
            <p:cNvGrpSpPr/>
            <p:nvPr/>
          </p:nvGrpSpPr>
          <p:grpSpPr>
            <a:xfrm>
              <a:off x="7470291" y="2405146"/>
              <a:ext cx="755678" cy="958422"/>
              <a:chOff x="6198402" y="6858000"/>
              <a:chExt cx="898519" cy="908050"/>
            </a:xfrm>
            <a:solidFill>
              <a:schemeClr val="accent6">
                <a:lumMod val="75000"/>
              </a:schemeClr>
            </a:solidFill>
          </p:grpSpPr>
          <p:sp>
            <p:nvSpPr>
              <p:cNvPr id="29" name="Freeform 6"/>
              <p:cNvSpPr>
                <a:spLocks/>
              </p:cNvSpPr>
              <p:nvPr/>
            </p:nvSpPr>
            <p:spPr bwMode="auto">
              <a:xfrm>
                <a:off x="6198402" y="7164388"/>
                <a:ext cx="266700" cy="41592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827046" y="7164388"/>
                <a:ext cx="269875" cy="41592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80959" y="7185025"/>
                <a:ext cx="531813" cy="581025"/>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2" name="Oval 9"/>
              <p:cNvSpPr>
                <a:spLocks noChangeArrowheads="1"/>
              </p:cNvSpPr>
              <p:nvPr/>
            </p:nvSpPr>
            <p:spPr bwMode="auto">
              <a:xfrm>
                <a:off x="6474621" y="6858000"/>
                <a:ext cx="352425" cy="350837"/>
              </a:xfrm>
              <a:prstGeom prst="ellipse">
                <a:avLst/>
              </a:pr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grpSp>
        <p:pic>
          <p:nvPicPr>
            <p:cNvPr id="33" name="Picture 32" descr="fake app 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376" y="2025023"/>
              <a:ext cx="1115675" cy="1614892"/>
            </a:xfrm>
            <a:prstGeom prst="rect">
              <a:avLst/>
            </a:prstGeom>
          </p:spPr>
        </p:pic>
        <p:cxnSp>
          <p:nvCxnSpPr>
            <p:cNvPr id="36" name="Straight Connector 35"/>
            <p:cNvCxnSpPr/>
            <p:nvPr/>
          </p:nvCxnSpPr>
          <p:spPr>
            <a:xfrm flipH="1" flipV="1">
              <a:off x="5036506" y="1919432"/>
              <a:ext cx="1241087" cy="2346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5036506" y="3177161"/>
              <a:ext cx="1241087" cy="1708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036506" y="3177161"/>
              <a:ext cx="1587437" cy="8926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45" name="Straight Connector 44"/>
          <p:cNvCxnSpPr/>
          <p:nvPr/>
        </p:nvCxnSpPr>
        <p:spPr>
          <a:xfrm>
            <a:off x="2513230" y="2725654"/>
            <a:ext cx="1585245" cy="5566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3980398" y="1413748"/>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rgbClr val="000000"/>
                </a:solidFill>
              </a:rPr>
              <a:t>User Page</a:t>
            </a:r>
            <a:endParaRPr lang="en-US" sz="1400" dirty="0">
              <a:solidFill>
                <a:srgbClr val="000000"/>
              </a:solidFill>
            </a:endParaRPr>
          </a:p>
        </p:txBody>
      </p:sp>
      <p:cxnSp>
        <p:nvCxnSpPr>
          <p:cNvPr id="48" name="Straight Connector 47"/>
          <p:cNvCxnSpPr/>
          <p:nvPr/>
        </p:nvCxnSpPr>
        <p:spPr>
          <a:xfrm flipH="1">
            <a:off x="3044993" y="1557066"/>
            <a:ext cx="1053482" cy="5969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Rounded Rectangle 48"/>
          <p:cNvSpPr/>
          <p:nvPr/>
        </p:nvSpPr>
        <p:spPr>
          <a:xfrm>
            <a:off x="3980398" y="1780451"/>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rgbClr val="000000"/>
                </a:solidFill>
              </a:rPr>
              <a:t>Order Page</a:t>
            </a:r>
            <a:endParaRPr lang="en-US" sz="1400" dirty="0">
              <a:solidFill>
                <a:srgbClr val="000000"/>
              </a:solidFill>
            </a:endParaRPr>
          </a:p>
        </p:txBody>
      </p:sp>
      <p:cxnSp>
        <p:nvCxnSpPr>
          <p:cNvPr id="53" name="Straight Connector 52"/>
          <p:cNvCxnSpPr/>
          <p:nvPr/>
        </p:nvCxnSpPr>
        <p:spPr>
          <a:xfrm flipH="1" flipV="1">
            <a:off x="5072634" y="1928728"/>
            <a:ext cx="1241087" cy="23461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036506" y="2857500"/>
            <a:ext cx="1277215" cy="8205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86449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V_Building_construction_site,_Melbourne_-_March_20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71"/>
            <a:ext cx="9144000" cy="6858000"/>
          </a:xfrm>
          <a:prstGeom prst="rect">
            <a:avLst/>
          </a:prstGeom>
        </p:spPr>
      </p:pic>
      <p:sp>
        <p:nvSpPr>
          <p:cNvPr id="6" name="TextBox 5"/>
          <p:cNvSpPr txBox="1"/>
          <p:nvPr/>
        </p:nvSpPr>
        <p:spPr>
          <a:xfrm>
            <a:off x="7497503" y="5448450"/>
            <a:ext cx="1069524" cy="276999"/>
          </a:xfrm>
          <a:prstGeom prst="rect">
            <a:avLst/>
          </a:prstGeom>
          <a:noFill/>
        </p:spPr>
        <p:txBody>
          <a:bodyPr wrap="none" rtlCol="0">
            <a:spAutoFit/>
          </a:bodyPr>
          <a:lstStyle/>
          <a:p>
            <a:r>
              <a:rPr lang="en-US" sz="1200" dirty="0" smtClean="0"/>
              <a:t>Photo by </a:t>
            </a:r>
            <a:r>
              <a:rPr lang="en-US" sz="1200" dirty="0" err="1" smtClean="0"/>
              <a:t>Diliff</a:t>
            </a:r>
            <a:endParaRPr lang="en-US" sz="1200" dirty="0"/>
          </a:p>
        </p:txBody>
      </p:sp>
      <p:sp>
        <p:nvSpPr>
          <p:cNvPr id="7" name="TextBox 6"/>
          <p:cNvSpPr txBox="1"/>
          <p:nvPr/>
        </p:nvSpPr>
        <p:spPr>
          <a:xfrm>
            <a:off x="1106191" y="2949677"/>
            <a:ext cx="2929007" cy="461665"/>
          </a:xfrm>
          <a:prstGeom prst="rect">
            <a:avLst/>
          </a:prstGeom>
          <a:noFill/>
        </p:spPr>
        <p:txBody>
          <a:bodyPr wrap="none" rtlCol="0">
            <a:spAutoFit/>
          </a:bodyPr>
          <a:lstStyle/>
          <a:p>
            <a:r>
              <a:rPr lang="en-US" sz="2400" dirty="0" smtClean="0">
                <a:latin typeface="ChunkFive"/>
                <a:cs typeface="ChunkFive"/>
              </a:rPr>
              <a:t>New Development</a:t>
            </a:r>
            <a:endParaRPr lang="en-US" sz="2400" dirty="0">
              <a:latin typeface="ChunkFive"/>
              <a:cs typeface="ChunkFive"/>
            </a:endParaRPr>
          </a:p>
        </p:txBody>
      </p:sp>
    </p:spTree>
    <p:extLst>
      <p:ext uri="{BB962C8B-B14F-4D97-AF65-F5344CB8AC3E}">
        <p14:creationId xmlns:p14="http://schemas.microsoft.com/office/powerpoint/2010/main" val="12031955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New Apps</a:t>
            </a:r>
            <a:endParaRPr lang="en-US" dirty="0"/>
          </a:p>
        </p:txBody>
      </p:sp>
      <p:sp>
        <p:nvSpPr>
          <p:cNvPr id="3" name="Content Placeholder 2"/>
          <p:cNvSpPr>
            <a:spLocks noGrp="1"/>
          </p:cNvSpPr>
          <p:nvPr>
            <p:ph idx="1"/>
          </p:nvPr>
        </p:nvSpPr>
        <p:spPr/>
        <p:txBody>
          <a:bodyPr/>
          <a:lstStyle/>
          <a:p>
            <a:r>
              <a:rPr lang="en-US" dirty="0" smtClean="0"/>
              <a:t>Each new feature may need bits of similar data to previous features</a:t>
            </a:r>
          </a:p>
          <a:p>
            <a:r>
              <a:rPr lang="en-US" dirty="0" smtClean="0"/>
              <a:t>Very easy to fall for “this one’s slightly different”</a:t>
            </a:r>
            <a:endParaRPr lang="en-US" dirty="0"/>
          </a:p>
        </p:txBody>
      </p:sp>
    </p:spTree>
    <p:extLst>
      <p:ext uri="{BB962C8B-B14F-4D97-AF65-F5344CB8AC3E}">
        <p14:creationId xmlns:p14="http://schemas.microsoft.com/office/powerpoint/2010/main" val="4011527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ke app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71" y="674530"/>
            <a:ext cx="1115675" cy="1614892"/>
          </a:xfrm>
          <a:prstGeom prst="rect">
            <a:avLst/>
          </a:prstGeom>
        </p:spPr>
      </p:pic>
      <p:sp>
        <p:nvSpPr>
          <p:cNvPr id="8" name="Rounded Rectangle 7"/>
          <p:cNvSpPr/>
          <p:nvPr/>
        </p:nvSpPr>
        <p:spPr>
          <a:xfrm>
            <a:off x="2835811" y="674530"/>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solidFill>
                  <a:srgbClr val="000000"/>
                </a:solidFill>
              </a:rPr>
              <a:t>Person Details</a:t>
            </a:r>
            <a:endParaRPr lang="en-US" sz="1000" dirty="0">
              <a:solidFill>
                <a:srgbClr val="000000"/>
              </a:solidFill>
            </a:endParaRPr>
          </a:p>
        </p:txBody>
      </p:sp>
      <p:sp>
        <p:nvSpPr>
          <p:cNvPr id="13" name="Rounded Rectangle 12"/>
          <p:cNvSpPr/>
          <p:nvPr/>
        </p:nvSpPr>
        <p:spPr>
          <a:xfrm>
            <a:off x="2835811" y="1056086"/>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Short Order Det.</a:t>
            </a:r>
            <a:endParaRPr lang="en-US" sz="1000" dirty="0">
              <a:solidFill>
                <a:srgbClr val="000000"/>
              </a:solidFill>
            </a:endParaRPr>
          </a:p>
        </p:txBody>
      </p:sp>
      <p:sp>
        <p:nvSpPr>
          <p:cNvPr id="17" name="Rounded Rectangle 16"/>
          <p:cNvSpPr/>
          <p:nvPr/>
        </p:nvSpPr>
        <p:spPr>
          <a:xfrm>
            <a:off x="2835811" y="1442980"/>
            <a:ext cx="1183204" cy="28677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Etc</a:t>
            </a:r>
            <a:endParaRPr lang="en-US" sz="1000" dirty="0">
              <a:solidFill>
                <a:srgbClr val="000000"/>
              </a:solidFill>
            </a:endParaRPr>
          </a:p>
        </p:txBody>
      </p:sp>
      <p:cxnSp>
        <p:nvCxnSpPr>
          <p:cNvPr id="20" name="Straight Connector 19"/>
          <p:cNvCxnSpPr/>
          <p:nvPr/>
        </p:nvCxnSpPr>
        <p:spPr>
          <a:xfrm flipV="1">
            <a:off x="1842439" y="858592"/>
            <a:ext cx="1171649" cy="49328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409014" y="1257632"/>
            <a:ext cx="1605074" cy="4932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869271" y="1583386"/>
            <a:ext cx="1171649" cy="49328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5124986" y="674530"/>
            <a:ext cx="2892127" cy="1614892"/>
            <a:chOff x="5124986" y="674530"/>
            <a:chExt cx="2892127" cy="1614892"/>
          </a:xfrm>
        </p:grpSpPr>
        <p:pic>
          <p:nvPicPr>
            <p:cNvPr id="5" name="Picture 4" descr="fake app 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438" y="674530"/>
              <a:ext cx="1115675" cy="1614892"/>
            </a:xfrm>
            <a:prstGeom prst="rect">
              <a:avLst/>
            </a:prstGeom>
          </p:spPr>
        </p:pic>
        <p:sp>
          <p:nvSpPr>
            <p:cNvPr id="9" name="Rounded Rectangle 8"/>
            <p:cNvSpPr/>
            <p:nvPr/>
          </p:nvSpPr>
          <p:spPr>
            <a:xfrm>
              <a:off x="5124986" y="697107"/>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solidFill>
                    <a:srgbClr val="000000"/>
                  </a:solidFill>
                </a:rPr>
                <a:t>Full Person Details</a:t>
              </a:r>
              <a:endParaRPr lang="en-US" sz="1000" dirty="0">
                <a:solidFill>
                  <a:srgbClr val="000000"/>
                </a:solidFill>
              </a:endParaRPr>
            </a:p>
          </p:txBody>
        </p:sp>
        <p:sp>
          <p:nvSpPr>
            <p:cNvPr id="14" name="Rounded Rectangle 13"/>
            <p:cNvSpPr/>
            <p:nvPr/>
          </p:nvSpPr>
          <p:spPr>
            <a:xfrm>
              <a:off x="5124986" y="1065099"/>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Expanded Orders</a:t>
              </a:r>
              <a:endParaRPr lang="en-US" sz="1000" dirty="0">
                <a:solidFill>
                  <a:srgbClr val="000000"/>
                </a:solidFill>
              </a:endParaRPr>
            </a:p>
          </p:txBody>
        </p:sp>
        <p:cxnSp>
          <p:nvCxnSpPr>
            <p:cNvPr id="24" name="Straight Connector 23"/>
            <p:cNvCxnSpPr/>
            <p:nvPr/>
          </p:nvCxnSpPr>
          <p:spPr>
            <a:xfrm>
              <a:off x="6153744" y="858593"/>
              <a:ext cx="1099743" cy="493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153744" y="1196340"/>
              <a:ext cx="1180238" cy="6549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5124986" y="3204651"/>
            <a:ext cx="2892127" cy="1902025"/>
            <a:chOff x="5124986" y="3204651"/>
            <a:chExt cx="2892127" cy="1902025"/>
          </a:xfrm>
        </p:grpSpPr>
        <p:pic>
          <p:nvPicPr>
            <p:cNvPr id="7" name="Picture 6" descr="fake app 1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438" y="3491784"/>
              <a:ext cx="1115675" cy="1614892"/>
            </a:xfrm>
            <a:prstGeom prst="rect">
              <a:avLst/>
            </a:prstGeom>
          </p:spPr>
        </p:pic>
        <p:sp>
          <p:nvSpPr>
            <p:cNvPr id="12" name="Rounded Rectangle 11"/>
            <p:cNvSpPr/>
            <p:nvPr/>
          </p:nvSpPr>
          <p:spPr>
            <a:xfrm>
              <a:off x="5124986" y="3204651"/>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smtClean="0">
                  <a:solidFill>
                    <a:srgbClr val="000000"/>
                  </a:solidFill>
                </a:rPr>
                <a:t>Admin Person Det.</a:t>
              </a:r>
              <a:endParaRPr lang="en-US" sz="900" dirty="0">
                <a:solidFill>
                  <a:srgbClr val="000000"/>
                </a:solidFill>
              </a:endParaRPr>
            </a:p>
          </p:txBody>
        </p:sp>
        <p:sp>
          <p:nvSpPr>
            <p:cNvPr id="16" name="Rounded Rectangle 15"/>
            <p:cNvSpPr/>
            <p:nvPr/>
          </p:nvSpPr>
          <p:spPr>
            <a:xfrm>
              <a:off x="5124986" y="3587570"/>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Order List Det.</a:t>
              </a:r>
              <a:endParaRPr lang="en-US" sz="1000" dirty="0">
                <a:solidFill>
                  <a:srgbClr val="000000"/>
                </a:solidFill>
              </a:endParaRPr>
            </a:p>
          </p:txBody>
        </p:sp>
        <p:sp>
          <p:nvSpPr>
            <p:cNvPr id="18" name="Rounded Rectangle 17"/>
            <p:cNvSpPr/>
            <p:nvPr/>
          </p:nvSpPr>
          <p:spPr>
            <a:xfrm>
              <a:off x="5124986" y="3974394"/>
              <a:ext cx="1183204" cy="28677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Etc</a:t>
              </a:r>
              <a:endParaRPr lang="en-US" sz="1000" dirty="0">
                <a:solidFill>
                  <a:srgbClr val="000000"/>
                </a:solidFill>
              </a:endParaRPr>
            </a:p>
          </p:txBody>
        </p:sp>
        <p:cxnSp>
          <p:nvCxnSpPr>
            <p:cNvPr id="28" name="Straight Connector 27"/>
            <p:cNvCxnSpPr/>
            <p:nvPr/>
          </p:nvCxnSpPr>
          <p:spPr>
            <a:xfrm>
              <a:off x="6153744" y="3310810"/>
              <a:ext cx="1180238" cy="6549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153744" y="3790709"/>
              <a:ext cx="1323340" cy="47045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153744" y="4178338"/>
              <a:ext cx="1180238" cy="2398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1159071" y="3205010"/>
            <a:ext cx="2859944" cy="1901666"/>
            <a:chOff x="1159071" y="3205010"/>
            <a:chExt cx="2859944" cy="1901666"/>
          </a:xfrm>
        </p:grpSpPr>
        <p:pic>
          <p:nvPicPr>
            <p:cNvPr id="6" name="Picture 5" descr="fake app 1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071" y="3491784"/>
              <a:ext cx="1115675" cy="1614892"/>
            </a:xfrm>
            <a:prstGeom prst="rect">
              <a:avLst/>
            </a:prstGeom>
          </p:spPr>
        </p:pic>
        <p:sp>
          <p:nvSpPr>
            <p:cNvPr id="10" name="Rounded Rectangle 9"/>
            <p:cNvSpPr/>
            <p:nvPr/>
          </p:nvSpPr>
          <p:spPr>
            <a:xfrm>
              <a:off x="2835811" y="3205010"/>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smtClean="0">
                  <a:solidFill>
                    <a:srgbClr val="000000"/>
                  </a:solidFill>
                </a:rPr>
                <a:t>Short Person Details</a:t>
              </a:r>
              <a:endParaRPr lang="en-US" sz="900" dirty="0">
                <a:solidFill>
                  <a:srgbClr val="000000"/>
                </a:solidFill>
              </a:endParaRPr>
            </a:p>
          </p:txBody>
        </p:sp>
        <p:sp>
          <p:nvSpPr>
            <p:cNvPr id="15" name="Rounded Rectangle 14"/>
            <p:cNvSpPr/>
            <p:nvPr/>
          </p:nvSpPr>
          <p:spPr>
            <a:xfrm>
              <a:off x="2835811" y="3578557"/>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Shipping Order D.</a:t>
              </a:r>
              <a:endParaRPr lang="en-US" sz="1000" dirty="0">
                <a:solidFill>
                  <a:srgbClr val="000000"/>
                </a:solidFill>
              </a:endParaRPr>
            </a:p>
          </p:txBody>
        </p:sp>
        <p:cxnSp>
          <p:nvCxnSpPr>
            <p:cNvPr id="33" name="Straight Connector 32"/>
            <p:cNvCxnSpPr/>
            <p:nvPr/>
          </p:nvCxnSpPr>
          <p:spPr>
            <a:xfrm flipV="1">
              <a:off x="1409014" y="3348038"/>
              <a:ext cx="1605074" cy="7426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1842439" y="3790709"/>
              <a:ext cx="1324049" cy="47045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1591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code</a:t>
            </a:r>
            <a:endParaRPr lang="en-US" dirty="0"/>
          </a:p>
        </p:txBody>
      </p:sp>
      <p:sp>
        <p:nvSpPr>
          <p:cNvPr id="4" name="Text Placeholder 3"/>
          <p:cNvSpPr>
            <a:spLocks noGrp="1"/>
          </p:cNvSpPr>
          <p:nvPr>
            <p:ph type="body" idx="1"/>
          </p:nvPr>
        </p:nvSpPr>
        <p:spPr/>
        <p:txBody>
          <a:bodyPr/>
          <a:lstStyle/>
          <a:p>
            <a:r>
              <a:rPr lang="en-US" dirty="0" smtClean="0"/>
              <a:t>The secret of building great client-side code…</a:t>
            </a:r>
            <a:endParaRPr lang="en-US" dirty="0"/>
          </a:p>
        </p:txBody>
      </p:sp>
    </p:spTree>
    <p:extLst>
      <p:ext uri="{BB962C8B-B14F-4D97-AF65-F5344CB8AC3E}">
        <p14:creationId xmlns:p14="http://schemas.microsoft.com/office/powerpoint/2010/main" val="2610548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Redesigning The Server</a:t>
            </a:r>
            <a:endParaRPr lang="en-US" dirty="0"/>
          </a:p>
        </p:txBody>
      </p:sp>
      <p:sp>
        <p:nvSpPr>
          <p:cNvPr id="5" name="Content Placeholder 4"/>
          <p:cNvSpPr>
            <a:spLocks noGrp="1"/>
          </p:cNvSpPr>
          <p:nvPr>
            <p:ph idx="1"/>
          </p:nvPr>
        </p:nvSpPr>
        <p:spPr/>
        <p:txBody>
          <a:bodyPr/>
          <a:lstStyle/>
          <a:p>
            <a:r>
              <a:rPr lang="en-US" dirty="0" smtClean="0"/>
              <a:t>Identify data types</a:t>
            </a:r>
          </a:p>
          <a:p>
            <a:r>
              <a:rPr lang="en-US" dirty="0" smtClean="0"/>
              <a:t>Identify usage </a:t>
            </a:r>
            <a:r>
              <a:rPr lang="en-US" dirty="0" smtClean="0"/>
              <a:t>patterns</a:t>
            </a:r>
          </a:p>
          <a:p>
            <a:r>
              <a:rPr lang="en-US" dirty="0" smtClean="0"/>
              <a:t>Define client-side ‘models’</a:t>
            </a:r>
            <a:endParaRPr lang="en-US" dirty="0" smtClean="0"/>
          </a:p>
          <a:p>
            <a:r>
              <a:rPr lang="en-US" dirty="0" smtClean="0"/>
              <a:t>Separate pages/</a:t>
            </a:r>
            <a:r>
              <a:rPr lang="en-US" dirty="0" smtClean="0"/>
              <a:t>APIs</a:t>
            </a:r>
            <a:endParaRPr lang="en-US" dirty="0" smtClean="0"/>
          </a:p>
          <a:p>
            <a:r>
              <a:rPr lang="en-US" dirty="0" smtClean="0"/>
              <a:t>Re-use APIs</a:t>
            </a:r>
            <a:endParaRPr lang="en-US" dirty="0"/>
          </a:p>
        </p:txBody>
      </p:sp>
    </p:spTree>
    <p:extLst>
      <p:ext uri="{BB962C8B-B14F-4D97-AF65-F5344CB8AC3E}">
        <p14:creationId xmlns:p14="http://schemas.microsoft.com/office/powerpoint/2010/main" val="9910735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 What Is JSON?</a:t>
            </a:r>
            <a:endParaRPr lang="en-US" dirty="0"/>
          </a:p>
        </p:txBody>
      </p:sp>
      <p:sp>
        <p:nvSpPr>
          <p:cNvPr id="7" name="Content Placeholder 6"/>
          <p:cNvSpPr>
            <a:spLocks noGrp="1"/>
          </p:cNvSpPr>
          <p:nvPr>
            <p:ph idx="1"/>
          </p:nvPr>
        </p:nvSpPr>
        <p:spPr/>
        <p:txBody>
          <a:bodyPr>
            <a:normAutofit/>
          </a:bodyPr>
          <a:lstStyle/>
          <a:p>
            <a:pPr marL="0" indent="0">
              <a:buNone/>
            </a:pPr>
            <a:endParaRPr lang="en-US" sz="2800" b="1" dirty="0" smtClean="0"/>
          </a:p>
          <a:p>
            <a:pPr marL="0" indent="0">
              <a:buNone/>
            </a:pPr>
            <a:r>
              <a:rPr lang="en-US" sz="2800" b="1" dirty="0" smtClean="0"/>
              <a:t>“JSON</a:t>
            </a:r>
            <a:r>
              <a:rPr lang="en-US" sz="2800" dirty="0" smtClean="0"/>
              <a:t> </a:t>
            </a:r>
            <a:r>
              <a:rPr lang="en-US" sz="2800" dirty="0"/>
              <a:t>(JavaScript Object Notation) is a lightweight data-interchange format. It is easy for humans to read and write. It is easy for machines to parse and generate</a:t>
            </a:r>
            <a:r>
              <a:rPr lang="en-US" sz="2800" dirty="0" smtClean="0"/>
              <a:t>.”</a:t>
            </a:r>
          </a:p>
          <a:p>
            <a:pPr marL="0" indent="0">
              <a:buNone/>
            </a:pPr>
            <a:r>
              <a:rPr lang="en-US" sz="2800" dirty="0" smtClean="0"/>
              <a:t>- </a:t>
            </a:r>
            <a:r>
              <a:rPr lang="en-US" sz="2800" dirty="0" err="1" smtClean="0"/>
              <a:t>json.org</a:t>
            </a:r>
            <a:endParaRPr lang="en-US" sz="2800" dirty="0" smtClean="0"/>
          </a:p>
          <a:p>
            <a:pPr marL="0" indent="0">
              <a:buNone/>
            </a:pPr>
            <a:endParaRPr lang="en-US" sz="2800" dirty="0"/>
          </a:p>
        </p:txBody>
      </p:sp>
    </p:spTree>
    <p:extLst>
      <p:ext uri="{BB962C8B-B14F-4D97-AF65-F5344CB8AC3E}">
        <p14:creationId xmlns:p14="http://schemas.microsoft.com/office/powerpoint/2010/main" val="5752219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Identify </a:t>
            </a:r>
            <a:r>
              <a:rPr lang="en-US" dirty="0" smtClean="0"/>
              <a:t>Data </a:t>
            </a:r>
            <a:r>
              <a:rPr lang="en-US" dirty="0"/>
              <a:t>T</a:t>
            </a:r>
            <a:r>
              <a:rPr lang="en-US" dirty="0" smtClean="0"/>
              <a:t>ypes</a:t>
            </a:r>
            <a:endParaRPr lang="en-US" dirty="0"/>
          </a:p>
        </p:txBody>
      </p:sp>
      <p:sp>
        <p:nvSpPr>
          <p:cNvPr id="3" name="Content Placeholder 2"/>
          <p:cNvSpPr>
            <a:spLocks noGrp="1"/>
          </p:cNvSpPr>
          <p:nvPr>
            <p:ph idx="1"/>
          </p:nvPr>
        </p:nvSpPr>
        <p:spPr/>
        <p:txBody>
          <a:bodyPr/>
          <a:lstStyle/>
          <a:p>
            <a:r>
              <a:rPr lang="en-US" dirty="0" smtClean="0"/>
              <a:t>Look at your server-side models</a:t>
            </a:r>
          </a:p>
          <a:p>
            <a:r>
              <a:rPr lang="en-US" dirty="0" smtClean="0"/>
              <a:t>What properties are exposed?</a:t>
            </a:r>
          </a:p>
          <a:p>
            <a:r>
              <a:rPr lang="en-US" dirty="0" smtClean="0"/>
              <a:t>How are they combined?</a:t>
            </a:r>
            <a:endParaRPr lang="en-US" dirty="0"/>
          </a:p>
        </p:txBody>
      </p:sp>
    </p:spTree>
    <p:extLst>
      <p:ext uri="{BB962C8B-B14F-4D97-AF65-F5344CB8AC3E}">
        <p14:creationId xmlns:p14="http://schemas.microsoft.com/office/powerpoint/2010/main" val="8667665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Usage Patterns</a:t>
            </a:r>
            <a:endParaRPr lang="en-US" dirty="0"/>
          </a:p>
        </p:txBody>
      </p:sp>
      <p:sp>
        <p:nvSpPr>
          <p:cNvPr id="3" name="Content Placeholder 2"/>
          <p:cNvSpPr>
            <a:spLocks noGrp="1"/>
          </p:cNvSpPr>
          <p:nvPr>
            <p:ph idx="1"/>
          </p:nvPr>
        </p:nvSpPr>
        <p:spPr/>
        <p:txBody>
          <a:bodyPr/>
          <a:lstStyle/>
          <a:p>
            <a:r>
              <a:rPr lang="en-US" dirty="0" smtClean="0"/>
              <a:t>Where do these models get used?</a:t>
            </a:r>
          </a:p>
          <a:p>
            <a:r>
              <a:rPr lang="en-US" dirty="0" smtClean="0"/>
              <a:t>Are there usage differences by area?</a:t>
            </a:r>
          </a:p>
          <a:p>
            <a:r>
              <a:rPr lang="en-US" dirty="0" smtClean="0"/>
              <a:t>How are the properties used?</a:t>
            </a:r>
          </a:p>
          <a:p>
            <a:r>
              <a:rPr lang="en-US" dirty="0" smtClean="0"/>
              <a:t>Which ones have logic?</a:t>
            </a:r>
            <a:endParaRPr lang="en-US" dirty="0"/>
          </a:p>
        </p:txBody>
      </p:sp>
    </p:spTree>
    <p:extLst>
      <p:ext uri="{BB962C8B-B14F-4D97-AF65-F5344CB8AC3E}">
        <p14:creationId xmlns:p14="http://schemas.microsoft.com/office/powerpoint/2010/main" val="4050508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Define Client-Side ‘Models’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967345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Pages/APIs</a:t>
            </a:r>
            <a:endParaRPr lang="en-US" dirty="0"/>
          </a:p>
        </p:txBody>
      </p:sp>
      <p:sp>
        <p:nvSpPr>
          <p:cNvPr id="6" name="Text Placeholder 5"/>
          <p:cNvSpPr>
            <a:spLocks noGrp="1"/>
          </p:cNvSpPr>
          <p:nvPr>
            <p:ph type="body" idx="1"/>
          </p:nvPr>
        </p:nvSpPr>
        <p:spPr/>
        <p:txBody>
          <a:bodyPr/>
          <a:lstStyle/>
          <a:p>
            <a:r>
              <a:rPr lang="en-US" dirty="0" smtClean="0"/>
              <a:t>Pages</a:t>
            </a:r>
            <a:endParaRPr lang="en-US" dirty="0"/>
          </a:p>
        </p:txBody>
      </p:sp>
      <p:sp>
        <p:nvSpPr>
          <p:cNvPr id="7" name="Content Placeholder 6"/>
          <p:cNvSpPr>
            <a:spLocks noGrp="1"/>
          </p:cNvSpPr>
          <p:nvPr>
            <p:ph sz="half" idx="2"/>
          </p:nvPr>
        </p:nvSpPr>
        <p:spPr/>
        <p:txBody>
          <a:bodyPr/>
          <a:lstStyle/>
          <a:p>
            <a:r>
              <a:rPr lang="en-US" dirty="0" smtClean="0"/>
              <a:t>Structure</a:t>
            </a:r>
          </a:p>
          <a:p>
            <a:r>
              <a:rPr lang="en-US" dirty="0" smtClean="0"/>
              <a:t>Static content</a:t>
            </a:r>
          </a:p>
          <a:p>
            <a:r>
              <a:rPr lang="en-US" dirty="0" smtClean="0"/>
              <a:t>Media</a:t>
            </a:r>
            <a:endParaRPr lang="en-US" dirty="0"/>
          </a:p>
        </p:txBody>
      </p:sp>
      <p:sp>
        <p:nvSpPr>
          <p:cNvPr id="8" name="Text Placeholder 7"/>
          <p:cNvSpPr>
            <a:spLocks noGrp="1"/>
          </p:cNvSpPr>
          <p:nvPr>
            <p:ph type="body" sz="quarter" idx="3"/>
          </p:nvPr>
        </p:nvSpPr>
        <p:spPr/>
        <p:txBody>
          <a:bodyPr/>
          <a:lstStyle/>
          <a:p>
            <a:r>
              <a:rPr lang="en-US" dirty="0" smtClean="0"/>
              <a:t>APIs</a:t>
            </a:r>
            <a:endParaRPr lang="en-US" dirty="0"/>
          </a:p>
        </p:txBody>
      </p:sp>
      <p:sp>
        <p:nvSpPr>
          <p:cNvPr id="9" name="Content Placeholder 8"/>
          <p:cNvSpPr>
            <a:spLocks noGrp="1"/>
          </p:cNvSpPr>
          <p:nvPr>
            <p:ph sz="quarter" idx="4"/>
          </p:nvPr>
        </p:nvSpPr>
        <p:spPr/>
        <p:txBody>
          <a:bodyPr/>
          <a:lstStyle/>
          <a:p>
            <a:r>
              <a:rPr lang="en-US" dirty="0" smtClean="0"/>
              <a:t>Data</a:t>
            </a:r>
          </a:p>
          <a:p>
            <a:r>
              <a:rPr lang="en-US" dirty="0" smtClean="0"/>
              <a:t>Interaction</a:t>
            </a:r>
            <a:endParaRPr lang="en-US" dirty="0"/>
          </a:p>
        </p:txBody>
      </p:sp>
    </p:spTree>
    <p:extLst>
      <p:ext uri="{BB962C8B-B14F-4D97-AF65-F5344CB8AC3E}">
        <p14:creationId xmlns:p14="http://schemas.microsoft.com/office/powerpoint/2010/main" val="1831003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 APIs</a:t>
            </a:r>
            <a:endParaRPr lang="en-US" dirty="0"/>
          </a:p>
        </p:txBody>
      </p:sp>
      <p:sp>
        <p:nvSpPr>
          <p:cNvPr id="3" name="Content Placeholder 2"/>
          <p:cNvSpPr>
            <a:spLocks noGrp="1"/>
          </p:cNvSpPr>
          <p:nvPr>
            <p:ph idx="1"/>
          </p:nvPr>
        </p:nvSpPr>
        <p:spPr/>
        <p:txBody>
          <a:bodyPr/>
          <a:lstStyle/>
          <a:p>
            <a:r>
              <a:rPr lang="en-US" dirty="0" smtClean="0"/>
              <a:t>Build your JS to assume view models</a:t>
            </a:r>
          </a:p>
          <a:p>
            <a:r>
              <a:rPr lang="en-US" dirty="0" smtClean="0"/>
              <a:t>Ignore data</a:t>
            </a:r>
          </a:p>
          <a:p>
            <a:r>
              <a:rPr lang="en-US" dirty="0" smtClean="0"/>
              <a:t>Cache things that don’t change</a:t>
            </a:r>
            <a:endParaRPr lang="en-US" dirty="0"/>
          </a:p>
        </p:txBody>
      </p:sp>
    </p:spTree>
    <p:extLst>
      <p:ext uri="{BB962C8B-B14F-4D97-AF65-F5344CB8AC3E}">
        <p14:creationId xmlns:p14="http://schemas.microsoft.com/office/powerpoint/2010/main" val="3688669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13465" y="527676"/>
            <a:ext cx="3117070" cy="4659648"/>
          </a:xfrm>
          <a:prstGeom prst="rect">
            <a:avLst/>
          </a:prstGeom>
        </p:spPr>
      </p:pic>
      <p:sp>
        <p:nvSpPr>
          <p:cNvPr id="5" name="Right Arrow 4"/>
          <p:cNvSpPr/>
          <p:nvPr/>
        </p:nvSpPr>
        <p:spPr>
          <a:xfrm>
            <a:off x="2534967" y="1493592"/>
            <a:ext cx="796005" cy="30408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ight Arrow 5"/>
          <p:cNvSpPr/>
          <p:nvPr/>
        </p:nvSpPr>
        <p:spPr>
          <a:xfrm>
            <a:off x="2534967" y="2433035"/>
            <a:ext cx="796005" cy="30408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ight Arrow 6"/>
          <p:cNvSpPr/>
          <p:nvPr/>
        </p:nvSpPr>
        <p:spPr>
          <a:xfrm>
            <a:off x="2534967" y="3026067"/>
            <a:ext cx="796005" cy="30408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863849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ke app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71" y="674530"/>
            <a:ext cx="1115675" cy="1614892"/>
          </a:xfrm>
          <a:prstGeom prst="rect">
            <a:avLst/>
          </a:prstGeom>
        </p:spPr>
      </p:pic>
      <p:sp>
        <p:nvSpPr>
          <p:cNvPr id="8" name="Rounded Rectangle 7"/>
          <p:cNvSpPr/>
          <p:nvPr/>
        </p:nvSpPr>
        <p:spPr>
          <a:xfrm>
            <a:off x="2835811" y="674530"/>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solidFill>
                  <a:srgbClr val="000000"/>
                </a:solidFill>
              </a:rPr>
              <a:t>Person Details</a:t>
            </a:r>
            <a:endParaRPr lang="en-US" sz="1000" dirty="0">
              <a:solidFill>
                <a:srgbClr val="000000"/>
              </a:solidFill>
            </a:endParaRPr>
          </a:p>
        </p:txBody>
      </p:sp>
      <p:sp>
        <p:nvSpPr>
          <p:cNvPr id="13" name="Rounded Rectangle 12"/>
          <p:cNvSpPr/>
          <p:nvPr/>
        </p:nvSpPr>
        <p:spPr>
          <a:xfrm>
            <a:off x="2835811" y="1056086"/>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Short Order Det.</a:t>
            </a:r>
            <a:endParaRPr lang="en-US" sz="1000" dirty="0">
              <a:solidFill>
                <a:srgbClr val="000000"/>
              </a:solidFill>
            </a:endParaRPr>
          </a:p>
        </p:txBody>
      </p:sp>
      <p:sp>
        <p:nvSpPr>
          <p:cNvPr id="17" name="Rounded Rectangle 16"/>
          <p:cNvSpPr/>
          <p:nvPr/>
        </p:nvSpPr>
        <p:spPr>
          <a:xfrm>
            <a:off x="2835811" y="1442980"/>
            <a:ext cx="1183204" cy="28677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Etc</a:t>
            </a:r>
            <a:endParaRPr lang="en-US" sz="1000" dirty="0">
              <a:solidFill>
                <a:srgbClr val="000000"/>
              </a:solidFill>
            </a:endParaRPr>
          </a:p>
        </p:txBody>
      </p:sp>
      <p:cxnSp>
        <p:nvCxnSpPr>
          <p:cNvPr id="20" name="Straight Connector 19"/>
          <p:cNvCxnSpPr/>
          <p:nvPr/>
        </p:nvCxnSpPr>
        <p:spPr>
          <a:xfrm flipV="1">
            <a:off x="1842439" y="858592"/>
            <a:ext cx="1171649" cy="49328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409014" y="1257632"/>
            <a:ext cx="1605074" cy="4932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869271" y="1583386"/>
            <a:ext cx="1171649" cy="49328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5124986" y="674530"/>
            <a:ext cx="2892127" cy="1614892"/>
            <a:chOff x="5124986" y="674530"/>
            <a:chExt cx="2892127" cy="1614892"/>
          </a:xfrm>
        </p:grpSpPr>
        <p:pic>
          <p:nvPicPr>
            <p:cNvPr id="5" name="Picture 4" descr="fake app 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438" y="674530"/>
              <a:ext cx="1115675" cy="1614892"/>
            </a:xfrm>
            <a:prstGeom prst="rect">
              <a:avLst/>
            </a:prstGeom>
          </p:spPr>
        </p:pic>
        <p:sp>
          <p:nvSpPr>
            <p:cNvPr id="9" name="Rounded Rectangle 8"/>
            <p:cNvSpPr/>
            <p:nvPr/>
          </p:nvSpPr>
          <p:spPr>
            <a:xfrm>
              <a:off x="5124986" y="697107"/>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solidFill>
                    <a:srgbClr val="000000"/>
                  </a:solidFill>
                </a:rPr>
                <a:t>Full Person Details</a:t>
              </a:r>
              <a:endParaRPr lang="en-US" sz="1000" dirty="0">
                <a:solidFill>
                  <a:srgbClr val="000000"/>
                </a:solidFill>
              </a:endParaRPr>
            </a:p>
          </p:txBody>
        </p:sp>
        <p:sp>
          <p:nvSpPr>
            <p:cNvPr id="14" name="Rounded Rectangle 13"/>
            <p:cNvSpPr/>
            <p:nvPr/>
          </p:nvSpPr>
          <p:spPr>
            <a:xfrm>
              <a:off x="5124986" y="1065099"/>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Expanded Orders</a:t>
              </a:r>
              <a:endParaRPr lang="en-US" sz="1000" dirty="0">
                <a:solidFill>
                  <a:srgbClr val="000000"/>
                </a:solidFill>
              </a:endParaRPr>
            </a:p>
          </p:txBody>
        </p:sp>
        <p:cxnSp>
          <p:nvCxnSpPr>
            <p:cNvPr id="24" name="Straight Connector 23"/>
            <p:cNvCxnSpPr/>
            <p:nvPr/>
          </p:nvCxnSpPr>
          <p:spPr>
            <a:xfrm>
              <a:off x="6153744" y="858593"/>
              <a:ext cx="1099743" cy="493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153744" y="1196340"/>
              <a:ext cx="1180238" cy="6549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5124986" y="3204651"/>
            <a:ext cx="2892127" cy="1902025"/>
            <a:chOff x="5124986" y="3204651"/>
            <a:chExt cx="2892127" cy="1902025"/>
          </a:xfrm>
        </p:grpSpPr>
        <p:pic>
          <p:nvPicPr>
            <p:cNvPr id="7" name="Picture 6" descr="fake app 1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438" y="3491784"/>
              <a:ext cx="1115675" cy="1614892"/>
            </a:xfrm>
            <a:prstGeom prst="rect">
              <a:avLst/>
            </a:prstGeom>
          </p:spPr>
        </p:pic>
        <p:sp>
          <p:nvSpPr>
            <p:cNvPr id="12" name="Rounded Rectangle 11"/>
            <p:cNvSpPr/>
            <p:nvPr/>
          </p:nvSpPr>
          <p:spPr>
            <a:xfrm>
              <a:off x="5124986" y="3204651"/>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smtClean="0">
                  <a:solidFill>
                    <a:srgbClr val="000000"/>
                  </a:solidFill>
                </a:rPr>
                <a:t>Admin Person Det.</a:t>
              </a:r>
              <a:endParaRPr lang="en-US" sz="900" dirty="0">
                <a:solidFill>
                  <a:srgbClr val="000000"/>
                </a:solidFill>
              </a:endParaRPr>
            </a:p>
          </p:txBody>
        </p:sp>
        <p:sp>
          <p:nvSpPr>
            <p:cNvPr id="16" name="Rounded Rectangle 15"/>
            <p:cNvSpPr/>
            <p:nvPr/>
          </p:nvSpPr>
          <p:spPr>
            <a:xfrm>
              <a:off x="5124986" y="3587570"/>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Order List Det.</a:t>
              </a:r>
              <a:endParaRPr lang="en-US" sz="1000" dirty="0">
                <a:solidFill>
                  <a:srgbClr val="000000"/>
                </a:solidFill>
              </a:endParaRPr>
            </a:p>
          </p:txBody>
        </p:sp>
        <p:sp>
          <p:nvSpPr>
            <p:cNvPr id="18" name="Rounded Rectangle 17"/>
            <p:cNvSpPr/>
            <p:nvPr/>
          </p:nvSpPr>
          <p:spPr>
            <a:xfrm>
              <a:off x="5124986" y="3974394"/>
              <a:ext cx="1183204" cy="28677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Etc</a:t>
              </a:r>
              <a:endParaRPr lang="en-US" sz="1000" dirty="0">
                <a:solidFill>
                  <a:srgbClr val="000000"/>
                </a:solidFill>
              </a:endParaRPr>
            </a:p>
          </p:txBody>
        </p:sp>
        <p:cxnSp>
          <p:nvCxnSpPr>
            <p:cNvPr id="28" name="Straight Connector 27"/>
            <p:cNvCxnSpPr/>
            <p:nvPr/>
          </p:nvCxnSpPr>
          <p:spPr>
            <a:xfrm>
              <a:off x="6153744" y="3310810"/>
              <a:ext cx="1180238" cy="6549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153744" y="3790709"/>
              <a:ext cx="1323340" cy="47045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153744" y="4178338"/>
              <a:ext cx="1180238" cy="2398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1159071" y="3205010"/>
            <a:ext cx="2859944" cy="1901666"/>
            <a:chOff x="1159071" y="3205010"/>
            <a:chExt cx="2859944" cy="1901666"/>
          </a:xfrm>
        </p:grpSpPr>
        <p:pic>
          <p:nvPicPr>
            <p:cNvPr id="6" name="Picture 5" descr="fake app 1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071" y="3491784"/>
              <a:ext cx="1115675" cy="1614892"/>
            </a:xfrm>
            <a:prstGeom prst="rect">
              <a:avLst/>
            </a:prstGeom>
          </p:spPr>
        </p:pic>
        <p:sp>
          <p:nvSpPr>
            <p:cNvPr id="10" name="Rounded Rectangle 9"/>
            <p:cNvSpPr/>
            <p:nvPr/>
          </p:nvSpPr>
          <p:spPr>
            <a:xfrm>
              <a:off x="2835811" y="3205010"/>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smtClean="0">
                  <a:solidFill>
                    <a:srgbClr val="000000"/>
                  </a:solidFill>
                </a:rPr>
                <a:t>Short Person Details</a:t>
              </a:r>
              <a:endParaRPr lang="en-US" sz="900" dirty="0">
                <a:solidFill>
                  <a:srgbClr val="000000"/>
                </a:solidFill>
              </a:endParaRPr>
            </a:p>
          </p:txBody>
        </p:sp>
        <p:sp>
          <p:nvSpPr>
            <p:cNvPr id="15" name="Rounded Rectangle 14"/>
            <p:cNvSpPr/>
            <p:nvPr/>
          </p:nvSpPr>
          <p:spPr>
            <a:xfrm>
              <a:off x="2835811" y="3578557"/>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Shipping Order D.</a:t>
              </a:r>
              <a:endParaRPr lang="en-US" sz="1000" dirty="0">
                <a:solidFill>
                  <a:srgbClr val="000000"/>
                </a:solidFill>
              </a:endParaRPr>
            </a:p>
          </p:txBody>
        </p:sp>
        <p:cxnSp>
          <p:nvCxnSpPr>
            <p:cNvPr id="33" name="Straight Connector 32"/>
            <p:cNvCxnSpPr/>
            <p:nvPr/>
          </p:nvCxnSpPr>
          <p:spPr>
            <a:xfrm flipV="1">
              <a:off x="1409014" y="3348038"/>
              <a:ext cx="1605074" cy="7426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1842439" y="3790709"/>
              <a:ext cx="1324049" cy="47045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538346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ke app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71" y="674530"/>
            <a:ext cx="1115675" cy="1614892"/>
          </a:xfrm>
          <a:prstGeom prst="rect">
            <a:avLst/>
          </a:prstGeom>
        </p:spPr>
      </p:pic>
      <p:sp>
        <p:nvSpPr>
          <p:cNvPr id="8" name="Rounded Rectangle 7"/>
          <p:cNvSpPr/>
          <p:nvPr/>
        </p:nvSpPr>
        <p:spPr>
          <a:xfrm>
            <a:off x="3980398" y="2335477"/>
            <a:ext cx="1183204" cy="2867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solidFill>
                  <a:srgbClr val="000000"/>
                </a:solidFill>
              </a:rPr>
              <a:t>Person Details</a:t>
            </a:r>
            <a:endParaRPr lang="en-US" sz="1000" dirty="0">
              <a:solidFill>
                <a:srgbClr val="000000"/>
              </a:solidFill>
            </a:endParaRPr>
          </a:p>
        </p:txBody>
      </p:sp>
      <p:sp>
        <p:nvSpPr>
          <p:cNvPr id="13" name="Rounded Rectangle 12"/>
          <p:cNvSpPr/>
          <p:nvPr/>
        </p:nvSpPr>
        <p:spPr>
          <a:xfrm>
            <a:off x="3980398" y="2709507"/>
            <a:ext cx="1183204" cy="28677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Order Details</a:t>
            </a:r>
            <a:endParaRPr lang="en-US" sz="1000" dirty="0">
              <a:solidFill>
                <a:srgbClr val="000000"/>
              </a:solidFill>
            </a:endParaRPr>
          </a:p>
        </p:txBody>
      </p:sp>
      <p:sp>
        <p:nvSpPr>
          <p:cNvPr id="17" name="Rounded Rectangle 16"/>
          <p:cNvSpPr/>
          <p:nvPr/>
        </p:nvSpPr>
        <p:spPr>
          <a:xfrm>
            <a:off x="3980398" y="3083586"/>
            <a:ext cx="1183204" cy="28677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Etc</a:t>
            </a:r>
            <a:endParaRPr lang="en-US" sz="1000" dirty="0">
              <a:solidFill>
                <a:srgbClr val="000000"/>
              </a:solidFill>
            </a:endParaRPr>
          </a:p>
        </p:txBody>
      </p:sp>
      <p:pic>
        <p:nvPicPr>
          <p:cNvPr id="5" name="Picture 4" descr="fake app 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438" y="674530"/>
            <a:ext cx="1115675" cy="1614892"/>
          </a:xfrm>
          <a:prstGeom prst="rect">
            <a:avLst/>
          </a:prstGeom>
        </p:spPr>
      </p:pic>
      <p:pic>
        <p:nvPicPr>
          <p:cNvPr id="7" name="Picture 6" descr="fake app 1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438" y="3491784"/>
            <a:ext cx="1115675" cy="1614892"/>
          </a:xfrm>
          <a:prstGeom prst="rect">
            <a:avLst/>
          </a:prstGeom>
        </p:spPr>
      </p:pic>
      <p:pic>
        <p:nvPicPr>
          <p:cNvPr id="6" name="Picture 5" descr="fake app 1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071" y="3491784"/>
            <a:ext cx="1115675" cy="1614892"/>
          </a:xfrm>
          <a:prstGeom prst="rect">
            <a:avLst/>
          </a:prstGeom>
        </p:spPr>
      </p:pic>
      <p:cxnSp>
        <p:nvCxnSpPr>
          <p:cNvPr id="37" name="Straight Connector 36"/>
          <p:cNvCxnSpPr/>
          <p:nvPr/>
        </p:nvCxnSpPr>
        <p:spPr>
          <a:xfrm>
            <a:off x="1842439" y="1351874"/>
            <a:ext cx="2253858" cy="11434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409014" y="1750914"/>
            <a:ext cx="2687283" cy="11065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869271" y="2076668"/>
            <a:ext cx="2227026" cy="11430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999629" y="1351873"/>
            <a:ext cx="2253858" cy="114340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4999629" y="1851338"/>
            <a:ext cx="2334353" cy="100616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1409014" y="2495282"/>
            <a:ext cx="2687283" cy="17109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1842439" y="2857500"/>
            <a:ext cx="2253858" cy="14036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999629" y="2495282"/>
            <a:ext cx="2334353" cy="147052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999629" y="2857500"/>
            <a:ext cx="2477455" cy="14036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999629" y="3219718"/>
            <a:ext cx="2334353" cy="11984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752269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115296401_7fe344da79_k.jpg"/>
          <p:cNvPicPr>
            <a:picLocks noChangeAspect="1"/>
          </p:cNvPicPr>
          <p:nvPr/>
        </p:nvPicPr>
        <p:blipFill>
          <a:blip r:embed="rId3">
            <a:alphaModFix amt="90000"/>
            <a:extLst>
              <a:ext uri="{28A0092B-C50C-407E-A947-70E740481C1C}">
                <a14:useLocalDpi xmlns:a14="http://schemas.microsoft.com/office/drawing/2010/main" val="0"/>
              </a:ext>
            </a:extLst>
          </a:blip>
          <a:stretch>
            <a:fillRect/>
          </a:stretch>
        </p:blipFill>
        <p:spPr>
          <a:xfrm>
            <a:off x="-768188" y="0"/>
            <a:ext cx="12694490" cy="5715000"/>
          </a:xfrm>
          <a:prstGeom prst="rect">
            <a:avLst/>
          </a:prstGeom>
        </p:spPr>
      </p:pic>
      <p:sp>
        <p:nvSpPr>
          <p:cNvPr id="5" name="TextBox 4"/>
          <p:cNvSpPr txBox="1"/>
          <p:nvPr/>
        </p:nvSpPr>
        <p:spPr>
          <a:xfrm>
            <a:off x="7481384" y="5386433"/>
            <a:ext cx="1633781" cy="276999"/>
          </a:xfrm>
          <a:prstGeom prst="rect">
            <a:avLst/>
          </a:prstGeom>
          <a:noFill/>
        </p:spPr>
        <p:txBody>
          <a:bodyPr wrap="none" rtlCol="0">
            <a:spAutoFit/>
          </a:bodyPr>
          <a:lstStyle/>
          <a:p>
            <a:r>
              <a:rPr lang="en-US" sz="1200" dirty="0" smtClean="0">
                <a:latin typeface="Junction"/>
                <a:cs typeface="Junction"/>
              </a:rPr>
              <a:t>Photo by Alan Stark</a:t>
            </a:r>
            <a:endParaRPr lang="en-US" sz="1200" dirty="0">
              <a:latin typeface="Junction"/>
              <a:cs typeface="Junction"/>
            </a:endParaRPr>
          </a:p>
        </p:txBody>
      </p:sp>
      <p:sp>
        <p:nvSpPr>
          <p:cNvPr id="6" name="TextBox 5"/>
          <p:cNvSpPr txBox="1"/>
          <p:nvPr/>
        </p:nvSpPr>
        <p:spPr>
          <a:xfrm>
            <a:off x="270823" y="157438"/>
            <a:ext cx="4301177" cy="523220"/>
          </a:xfrm>
          <a:prstGeom prst="rect">
            <a:avLst/>
          </a:prstGeom>
          <a:noFill/>
        </p:spPr>
        <p:txBody>
          <a:bodyPr wrap="none" rtlCol="0">
            <a:spAutoFit/>
          </a:bodyPr>
          <a:lstStyle/>
          <a:p>
            <a:r>
              <a:rPr lang="en-US" sz="2800" dirty="0" smtClean="0">
                <a:latin typeface="ChunkFive"/>
                <a:cs typeface="ChunkFive"/>
              </a:rPr>
              <a:t>TWO-WAY REAL-TIME</a:t>
            </a:r>
            <a:endParaRPr lang="en-US" sz="2800" dirty="0">
              <a:latin typeface="ChunkFive"/>
              <a:cs typeface="ChunkFive"/>
            </a:endParaRPr>
          </a:p>
        </p:txBody>
      </p:sp>
    </p:spTree>
    <p:extLst>
      <p:ext uri="{BB962C8B-B14F-4D97-AF65-F5344CB8AC3E}">
        <p14:creationId xmlns:p14="http://schemas.microsoft.com/office/powerpoint/2010/main" val="369835141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Multi-User Apps</a:t>
            </a:r>
            <a:endParaRPr lang="en-US" dirty="0"/>
          </a:p>
        </p:txBody>
      </p:sp>
      <p:grpSp>
        <p:nvGrpSpPr>
          <p:cNvPr id="4" name="Group 3"/>
          <p:cNvGrpSpPr/>
          <p:nvPr/>
        </p:nvGrpSpPr>
        <p:grpSpPr>
          <a:xfrm rot="20380967">
            <a:off x="2869745" y="2250274"/>
            <a:ext cx="932996" cy="745105"/>
            <a:chOff x="4602203" y="2321003"/>
            <a:chExt cx="932996" cy="745105"/>
          </a:xfrm>
        </p:grpSpPr>
        <p:sp>
          <p:nvSpPr>
            <p:cNvPr id="5" name="Right Arrow 4"/>
            <p:cNvSpPr/>
            <p:nvPr/>
          </p:nvSpPr>
          <p:spPr>
            <a:xfrm>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TextBox 5"/>
            <p:cNvSpPr txBox="1"/>
            <p:nvPr/>
          </p:nvSpPr>
          <p:spPr>
            <a:xfrm>
              <a:off x="4796975" y="2321003"/>
              <a:ext cx="543739" cy="307777"/>
            </a:xfrm>
            <a:prstGeom prst="rect">
              <a:avLst/>
            </a:prstGeom>
            <a:noFill/>
          </p:spPr>
          <p:txBody>
            <a:bodyPr wrap="none" rtlCol="0">
              <a:spAutoFit/>
            </a:bodyPr>
            <a:lstStyle/>
            <a:p>
              <a:r>
                <a:rPr lang="en-US" sz="1400" dirty="0" smtClean="0">
                  <a:solidFill>
                    <a:srgbClr val="FFFFFF"/>
                  </a:solidFill>
                  <a:latin typeface="Junction"/>
                  <a:cs typeface="Junction"/>
                </a:rPr>
                <a:t>GET</a:t>
              </a:r>
              <a:endParaRPr lang="en-US" sz="1400" dirty="0">
                <a:solidFill>
                  <a:srgbClr val="FFFFFF"/>
                </a:solidFill>
                <a:latin typeface="Junction"/>
                <a:cs typeface="Junction"/>
              </a:endParaRPr>
            </a:p>
          </p:txBody>
        </p:sp>
      </p:grpSp>
      <p:grpSp>
        <p:nvGrpSpPr>
          <p:cNvPr id="7" name="Group 6"/>
          <p:cNvGrpSpPr/>
          <p:nvPr/>
        </p:nvGrpSpPr>
        <p:grpSpPr>
          <a:xfrm rot="751104">
            <a:off x="2999716" y="2426484"/>
            <a:ext cx="932996" cy="745105"/>
            <a:chOff x="4602203" y="2321003"/>
            <a:chExt cx="932996" cy="745105"/>
          </a:xfrm>
        </p:grpSpPr>
        <p:sp>
          <p:nvSpPr>
            <p:cNvPr id="8" name="Right Arrow 7"/>
            <p:cNvSpPr/>
            <p:nvPr/>
          </p:nvSpPr>
          <p:spPr>
            <a:xfrm>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TextBox 8"/>
            <p:cNvSpPr txBox="1"/>
            <p:nvPr/>
          </p:nvSpPr>
          <p:spPr>
            <a:xfrm>
              <a:off x="4732857" y="2321003"/>
              <a:ext cx="671979" cy="307777"/>
            </a:xfrm>
            <a:prstGeom prst="rect">
              <a:avLst/>
            </a:prstGeom>
            <a:noFill/>
          </p:spPr>
          <p:txBody>
            <a:bodyPr wrap="none" rtlCol="0">
              <a:spAutoFit/>
            </a:bodyPr>
            <a:lstStyle/>
            <a:p>
              <a:r>
                <a:rPr lang="en-US" sz="1400" dirty="0" smtClean="0">
                  <a:solidFill>
                    <a:srgbClr val="FFFFFF"/>
                  </a:solidFill>
                  <a:latin typeface="Junction"/>
                  <a:cs typeface="Junction"/>
                </a:rPr>
                <a:t>POST</a:t>
              </a:r>
              <a:endParaRPr lang="en-US" sz="1400" dirty="0">
                <a:solidFill>
                  <a:srgbClr val="FFFFFF"/>
                </a:solidFill>
                <a:latin typeface="Junction"/>
                <a:cs typeface="Junction"/>
              </a:endParaRPr>
            </a:p>
          </p:txBody>
        </p:sp>
      </p:grpSp>
      <p:grpSp>
        <p:nvGrpSpPr>
          <p:cNvPr id="10" name="Group 9"/>
          <p:cNvGrpSpPr/>
          <p:nvPr/>
        </p:nvGrpSpPr>
        <p:grpSpPr>
          <a:xfrm rot="20516234">
            <a:off x="2733048" y="2286233"/>
            <a:ext cx="1107996" cy="739152"/>
            <a:chOff x="4504547" y="2326956"/>
            <a:chExt cx="1107996" cy="739152"/>
          </a:xfrm>
        </p:grpSpPr>
        <p:sp>
          <p:nvSpPr>
            <p:cNvPr id="11" name="Right Arrow 10"/>
            <p:cNvSpPr/>
            <p:nvPr/>
          </p:nvSpPr>
          <p:spPr>
            <a:xfrm flipH="1">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TextBox 11"/>
            <p:cNvSpPr txBox="1"/>
            <p:nvPr/>
          </p:nvSpPr>
          <p:spPr>
            <a:xfrm>
              <a:off x="4504547" y="2326956"/>
              <a:ext cx="1107996" cy="307777"/>
            </a:xfrm>
            <a:prstGeom prst="rect">
              <a:avLst/>
            </a:prstGeom>
            <a:noFill/>
          </p:spPr>
          <p:txBody>
            <a:bodyPr wrap="none" rtlCol="0">
              <a:spAutoFit/>
            </a:bodyPr>
            <a:lstStyle/>
            <a:p>
              <a:r>
                <a:rPr lang="en-US" sz="1400" dirty="0" smtClean="0">
                  <a:solidFill>
                    <a:srgbClr val="FFFFFF"/>
                  </a:solidFill>
                  <a:latin typeface="Junction"/>
                  <a:cs typeface="Junction"/>
                </a:rPr>
                <a:t>RESPONSE</a:t>
              </a:r>
              <a:endParaRPr lang="en-US" sz="1400" dirty="0">
                <a:solidFill>
                  <a:srgbClr val="FFFFFF"/>
                </a:solidFill>
                <a:latin typeface="Junction"/>
                <a:cs typeface="Junction"/>
              </a:endParaRPr>
            </a:p>
          </p:txBody>
        </p:sp>
      </p:grpSp>
      <p:grpSp>
        <p:nvGrpSpPr>
          <p:cNvPr id="13" name="Group 12"/>
          <p:cNvGrpSpPr/>
          <p:nvPr/>
        </p:nvGrpSpPr>
        <p:grpSpPr>
          <a:xfrm>
            <a:off x="937546" y="2414769"/>
            <a:ext cx="755678" cy="958422"/>
            <a:chOff x="6198396" y="6858000"/>
            <a:chExt cx="898525" cy="908050"/>
          </a:xfrm>
          <a:solidFill>
            <a:schemeClr val="accent6">
              <a:lumMod val="75000"/>
            </a:schemeClr>
          </a:solidFill>
        </p:grpSpPr>
        <p:sp>
          <p:nvSpPr>
            <p:cNvPr id="14" name="Freeform 6"/>
            <p:cNvSpPr>
              <a:spLocks/>
            </p:cNvSpPr>
            <p:nvPr/>
          </p:nvSpPr>
          <p:spPr bwMode="auto">
            <a:xfrm>
              <a:off x="6198396" y="7164388"/>
              <a:ext cx="266700" cy="41592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p:nvSpPr>
          <p:spPr bwMode="auto">
            <a:xfrm>
              <a:off x="6827046" y="7164388"/>
              <a:ext cx="269875" cy="41592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16" name="Freeform 8"/>
            <p:cNvSpPr>
              <a:spLocks/>
            </p:cNvSpPr>
            <p:nvPr/>
          </p:nvSpPr>
          <p:spPr bwMode="auto">
            <a:xfrm>
              <a:off x="6380959" y="7185025"/>
              <a:ext cx="531813" cy="581025"/>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17" name="Oval 9"/>
            <p:cNvSpPr>
              <a:spLocks noChangeArrowheads="1"/>
            </p:cNvSpPr>
            <p:nvPr/>
          </p:nvSpPr>
          <p:spPr bwMode="auto">
            <a:xfrm>
              <a:off x="6474621" y="6858000"/>
              <a:ext cx="352425" cy="350837"/>
            </a:xfrm>
            <a:prstGeom prst="ellipse">
              <a:avLst/>
            </a:pr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grpSp>
      <p:sp>
        <p:nvSpPr>
          <p:cNvPr id="18" name="Freeform 27"/>
          <p:cNvSpPr>
            <a:spLocks noChangeAspect="1" noEditPoints="1"/>
          </p:cNvSpPr>
          <p:nvPr/>
        </p:nvSpPr>
        <p:spPr bwMode="black">
          <a:xfrm>
            <a:off x="1780467" y="2635325"/>
            <a:ext cx="841117" cy="54182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smtClean="0"/>
          </a:p>
          <a:p>
            <a:endParaRPr lang="en-US" dirty="0"/>
          </a:p>
        </p:txBody>
      </p:sp>
      <p:sp>
        <p:nvSpPr>
          <p:cNvPr id="19" name="Freeform 6"/>
          <p:cNvSpPr>
            <a:spLocks noEditPoints="1"/>
          </p:cNvSpPr>
          <p:nvPr/>
        </p:nvSpPr>
        <p:spPr bwMode="auto">
          <a:xfrm>
            <a:off x="4262272" y="2476896"/>
            <a:ext cx="619455" cy="814102"/>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ln>
            <a:solidFill>
              <a:schemeClr val="bg1"/>
            </a:solidFill>
          </a:ln>
        </p:spPr>
        <p:style>
          <a:lnRef idx="2">
            <a:schemeClr val="accent1"/>
          </a:lnRef>
          <a:fillRef idx="1">
            <a:schemeClr val="lt1"/>
          </a:fillRef>
          <a:effectRef idx="0">
            <a:schemeClr val="accent1"/>
          </a:effectRef>
          <a:fontRef idx="minor">
            <a:schemeClr val="dk1"/>
          </a:fontRef>
        </p:style>
        <p:txBody>
          <a:bodyPr vert="horz" wrap="square" lIns="91403" tIns="45701" rIns="91403" bIns="45701" numCol="1" anchor="t" anchorCtr="0" compatLnSpc="1">
            <a:prstTxWarp prst="textNoShape">
              <a:avLst/>
            </a:prstTxWarp>
          </a:bodyPr>
          <a:lstStyle/>
          <a:p>
            <a:pPr defTabSz="1218987"/>
            <a:endParaRPr lang="en-US" sz="1799">
              <a:solidFill>
                <a:srgbClr val="505050"/>
              </a:solidFill>
            </a:endParaRPr>
          </a:p>
        </p:txBody>
      </p:sp>
      <p:grpSp>
        <p:nvGrpSpPr>
          <p:cNvPr id="20" name="Group 19"/>
          <p:cNvGrpSpPr/>
          <p:nvPr/>
        </p:nvGrpSpPr>
        <p:grpSpPr>
          <a:xfrm>
            <a:off x="1498860" y="2133924"/>
            <a:ext cx="355471" cy="355471"/>
            <a:chOff x="2234169" y="1200150"/>
            <a:chExt cx="355471" cy="355471"/>
          </a:xfrm>
        </p:grpSpPr>
        <p:sp>
          <p:nvSpPr>
            <p:cNvPr id="21" name="Oval 20"/>
            <p:cNvSpPr/>
            <p:nvPr/>
          </p:nvSpPr>
          <p:spPr>
            <a:xfrm>
              <a:off x="2234169" y="1200150"/>
              <a:ext cx="355471" cy="355471"/>
            </a:xfrm>
            <a:prstGeom prst="ellipse">
              <a:avLst/>
            </a:prstGeom>
            <a:ln>
              <a:solidFill>
                <a:srgbClr val="0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2" name="Straight Connector 21"/>
            <p:cNvCxnSpPr>
              <a:endCxn id="21" idx="0"/>
            </p:cNvCxnSpPr>
            <p:nvPr/>
          </p:nvCxnSpPr>
          <p:spPr>
            <a:xfrm flipV="1">
              <a:off x="2411905" y="1200150"/>
              <a:ext cx="0" cy="1905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2339976" y="1336675"/>
              <a:ext cx="79374" cy="6032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rot="782897">
            <a:off x="2868685" y="2439085"/>
            <a:ext cx="1107996" cy="739152"/>
            <a:chOff x="4504547" y="2326956"/>
            <a:chExt cx="1107996" cy="739152"/>
          </a:xfrm>
        </p:grpSpPr>
        <p:sp>
          <p:nvSpPr>
            <p:cNvPr id="27" name="Right Arrow 26"/>
            <p:cNvSpPr/>
            <p:nvPr/>
          </p:nvSpPr>
          <p:spPr>
            <a:xfrm flipH="1">
              <a:off x="4602203" y="2648892"/>
              <a:ext cx="932996" cy="417216"/>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8" name="TextBox 27"/>
            <p:cNvSpPr txBox="1"/>
            <p:nvPr/>
          </p:nvSpPr>
          <p:spPr>
            <a:xfrm>
              <a:off x="4504547" y="2326956"/>
              <a:ext cx="1107996" cy="307777"/>
            </a:xfrm>
            <a:prstGeom prst="rect">
              <a:avLst/>
            </a:prstGeom>
            <a:noFill/>
          </p:spPr>
          <p:txBody>
            <a:bodyPr wrap="none" rtlCol="0">
              <a:spAutoFit/>
            </a:bodyPr>
            <a:lstStyle/>
            <a:p>
              <a:r>
                <a:rPr lang="en-US" sz="1400" dirty="0" smtClean="0">
                  <a:solidFill>
                    <a:srgbClr val="FFFFFF"/>
                  </a:solidFill>
                  <a:latin typeface="Junction"/>
                  <a:cs typeface="Junction"/>
                </a:rPr>
                <a:t>RESPONSE</a:t>
              </a:r>
              <a:endParaRPr lang="en-US" sz="1400" dirty="0">
                <a:solidFill>
                  <a:srgbClr val="FFFFFF"/>
                </a:solidFill>
                <a:latin typeface="Junction"/>
                <a:cs typeface="Junction"/>
              </a:endParaRPr>
            </a:p>
          </p:txBody>
        </p:sp>
      </p:grpSp>
      <p:grpSp>
        <p:nvGrpSpPr>
          <p:cNvPr id="29" name="Group 28"/>
          <p:cNvGrpSpPr/>
          <p:nvPr/>
        </p:nvGrpSpPr>
        <p:grpSpPr>
          <a:xfrm>
            <a:off x="7427791" y="2411342"/>
            <a:ext cx="755678" cy="958422"/>
            <a:chOff x="6198396" y="6858000"/>
            <a:chExt cx="898525" cy="908050"/>
          </a:xfrm>
          <a:solidFill>
            <a:schemeClr val="accent6">
              <a:lumMod val="75000"/>
            </a:schemeClr>
          </a:solidFill>
        </p:grpSpPr>
        <p:sp>
          <p:nvSpPr>
            <p:cNvPr id="30" name="Freeform 6"/>
            <p:cNvSpPr>
              <a:spLocks/>
            </p:cNvSpPr>
            <p:nvPr/>
          </p:nvSpPr>
          <p:spPr bwMode="auto">
            <a:xfrm>
              <a:off x="6198396" y="7164388"/>
              <a:ext cx="266700" cy="41592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1" name="Freeform 7"/>
            <p:cNvSpPr>
              <a:spLocks/>
            </p:cNvSpPr>
            <p:nvPr/>
          </p:nvSpPr>
          <p:spPr bwMode="auto">
            <a:xfrm>
              <a:off x="6827046" y="7164388"/>
              <a:ext cx="269875" cy="41592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2" name="Freeform 8"/>
            <p:cNvSpPr>
              <a:spLocks/>
            </p:cNvSpPr>
            <p:nvPr/>
          </p:nvSpPr>
          <p:spPr bwMode="auto">
            <a:xfrm>
              <a:off x="6380959" y="7185025"/>
              <a:ext cx="531813" cy="581025"/>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3" name="Oval 9"/>
            <p:cNvSpPr>
              <a:spLocks noChangeArrowheads="1"/>
            </p:cNvSpPr>
            <p:nvPr/>
          </p:nvSpPr>
          <p:spPr bwMode="auto">
            <a:xfrm>
              <a:off x="6474621" y="6858000"/>
              <a:ext cx="352425" cy="350837"/>
            </a:xfrm>
            <a:prstGeom prst="ellipse">
              <a:avLst/>
            </a:pr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grpSp>
      <p:sp>
        <p:nvSpPr>
          <p:cNvPr id="34" name="Freeform 27"/>
          <p:cNvSpPr>
            <a:spLocks noChangeAspect="1" noEditPoints="1"/>
          </p:cNvSpPr>
          <p:nvPr/>
        </p:nvSpPr>
        <p:spPr bwMode="black">
          <a:xfrm>
            <a:off x="6484244" y="2631898"/>
            <a:ext cx="841117" cy="54182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ln>
            <a:solidFill>
              <a:schemeClr val="bg1"/>
            </a:solidFill>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smtClean="0"/>
          </a:p>
          <a:p>
            <a:endParaRPr lang="en-US" dirty="0"/>
          </a:p>
        </p:txBody>
      </p:sp>
      <p:sp>
        <p:nvSpPr>
          <p:cNvPr id="35" name="Cloud Callout 34"/>
          <p:cNvSpPr/>
          <p:nvPr/>
        </p:nvSpPr>
        <p:spPr>
          <a:xfrm flipH="1">
            <a:off x="6452682" y="1433871"/>
            <a:ext cx="1128648" cy="745133"/>
          </a:xfrm>
          <a:prstGeom prst="cloudCallout">
            <a:avLst>
              <a:gd name="adj1" fmla="val -48966"/>
              <a:gd name="adj2" fmla="val 10373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Junction"/>
                <a:cs typeface="Junction"/>
              </a:rPr>
              <a:t>?</a:t>
            </a:r>
          </a:p>
        </p:txBody>
      </p:sp>
      <p:sp>
        <p:nvSpPr>
          <p:cNvPr id="36" name="TextBox 35"/>
          <p:cNvSpPr txBox="1"/>
          <p:nvPr/>
        </p:nvSpPr>
        <p:spPr>
          <a:xfrm>
            <a:off x="8112067" y="188451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973155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Spec</a:t>
            </a:r>
            <a:endParaRPr lang="en-US" dirty="0"/>
          </a:p>
        </p:txBody>
      </p:sp>
      <p:pic>
        <p:nvPicPr>
          <p:cNvPr id="6" name="Content Placeholder 5" descr="json-spec-ie.PNG"/>
          <p:cNvPicPr>
            <a:picLocks noGrp="1" noChangeAspect="1"/>
          </p:cNvPicPr>
          <p:nvPr>
            <p:ph idx="1"/>
          </p:nvPr>
        </p:nvPicPr>
        <p:blipFill>
          <a:blip r:embed="rId3">
            <a:extLst>
              <a:ext uri="{28A0092B-C50C-407E-A947-70E740481C1C}">
                <a14:useLocalDpi xmlns:a14="http://schemas.microsoft.com/office/drawing/2010/main" val="0"/>
              </a:ext>
            </a:extLst>
          </a:blip>
          <a:srcRect l="-36422" r="-36422"/>
          <a:stretch>
            <a:fillRect/>
          </a:stretch>
        </p:blipFill>
        <p:spPr/>
      </p:pic>
    </p:spTree>
    <p:extLst>
      <p:ext uri="{BB962C8B-B14F-4D97-AF65-F5344CB8AC3E}">
        <p14:creationId xmlns:p14="http://schemas.microsoft.com/office/powerpoint/2010/main" val="37166879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WebSockets</a:t>
            </a:r>
            <a:endParaRPr lang="en-US" dirty="0"/>
          </a:p>
        </p:txBody>
      </p:sp>
      <p:sp>
        <p:nvSpPr>
          <p:cNvPr id="4" name="Content Placeholder 3"/>
          <p:cNvSpPr>
            <a:spLocks noGrp="1"/>
          </p:cNvSpPr>
          <p:nvPr>
            <p:ph idx="1"/>
          </p:nvPr>
        </p:nvSpPr>
        <p:spPr/>
        <p:txBody>
          <a:bodyPr/>
          <a:lstStyle/>
          <a:p>
            <a:r>
              <a:rPr lang="en-US" dirty="0" err="1" smtClean="0"/>
              <a:t>WebSockets</a:t>
            </a:r>
            <a:r>
              <a:rPr lang="en-US" dirty="0" smtClean="0"/>
              <a:t> allows real-time, two way pipes between clients and servers</a:t>
            </a:r>
          </a:p>
          <a:p>
            <a:r>
              <a:rPr lang="en-US" dirty="0" smtClean="0"/>
              <a:t>Tools like </a:t>
            </a:r>
            <a:r>
              <a:rPr lang="en-US" dirty="0" err="1" smtClean="0"/>
              <a:t>SignalR</a:t>
            </a:r>
            <a:r>
              <a:rPr lang="en-US" dirty="0" smtClean="0"/>
              <a:t>, </a:t>
            </a:r>
            <a:r>
              <a:rPr lang="en-US" dirty="0" err="1" smtClean="0"/>
              <a:t>SockJS</a:t>
            </a:r>
            <a:r>
              <a:rPr lang="en-US" dirty="0" smtClean="0"/>
              <a:t> or </a:t>
            </a:r>
            <a:r>
              <a:rPr lang="en-US" dirty="0" err="1" smtClean="0"/>
              <a:t>SocketIO</a:t>
            </a:r>
            <a:r>
              <a:rPr lang="en-US" dirty="0" smtClean="0"/>
              <a:t> simplify this process</a:t>
            </a:r>
          </a:p>
          <a:p>
            <a:r>
              <a:rPr lang="en-US" dirty="0" smtClean="0"/>
              <a:t>Most apps have real-time problems</a:t>
            </a:r>
            <a:endParaRPr lang="en-US" dirty="0"/>
          </a:p>
        </p:txBody>
      </p:sp>
    </p:spTree>
    <p:extLst>
      <p:ext uri="{BB962C8B-B14F-4D97-AF65-F5344CB8AC3E}">
        <p14:creationId xmlns:p14="http://schemas.microsoft.com/office/powerpoint/2010/main" val="3575811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WebSocket</a:t>
            </a:r>
            <a:r>
              <a:rPr lang="en-US" dirty="0" smtClean="0"/>
              <a:t> Example</a:t>
            </a:r>
            <a:endParaRPr lang="en-US" dirty="0"/>
          </a:p>
        </p:txBody>
      </p:sp>
      <p:pic>
        <p:nvPicPr>
          <p:cNvPr id="8" name="Picture 7"/>
          <p:cNvPicPr>
            <a:picLocks noChangeAspect="1"/>
          </p:cNvPicPr>
          <p:nvPr/>
        </p:nvPicPr>
        <p:blipFill>
          <a:blip r:embed="rId3"/>
          <a:stretch>
            <a:fillRect/>
          </a:stretch>
        </p:blipFill>
        <p:spPr>
          <a:xfrm>
            <a:off x="6465987" y="1281323"/>
            <a:ext cx="1817115" cy="3131187"/>
          </a:xfrm>
          <a:prstGeom prst="rect">
            <a:avLst/>
          </a:prstGeom>
        </p:spPr>
      </p:pic>
      <p:pic>
        <p:nvPicPr>
          <p:cNvPr id="9" name="Picture 8"/>
          <p:cNvPicPr>
            <a:picLocks noChangeAspect="1"/>
          </p:cNvPicPr>
          <p:nvPr/>
        </p:nvPicPr>
        <p:blipFill>
          <a:blip r:embed="rId4"/>
          <a:stretch>
            <a:fillRect/>
          </a:stretch>
        </p:blipFill>
        <p:spPr>
          <a:xfrm>
            <a:off x="863226" y="1281323"/>
            <a:ext cx="1542151" cy="3131187"/>
          </a:xfrm>
          <a:prstGeom prst="rect">
            <a:avLst/>
          </a:prstGeom>
        </p:spPr>
      </p:pic>
      <p:sp>
        <p:nvSpPr>
          <p:cNvPr id="10" name="Freeform 6"/>
          <p:cNvSpPr>
            <a:spLocks noEditPoints="1"/>
          </p:cNvSpPr>
          <p:nvPr/>
        </p:nvSpPr>
        <p:spPr bwMode="auto">
          <a:xfrm>
            <a:off x="4178623" y="2374005"/>
            <a:ext cx="786754" cy="1148857"/>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ln/>
        </p:spPr>
        <p:style>
          <a:lnRef idx="2">
            <a:schemeClr val="dk1"/>
          </a:lnRef>
          <a:fillRef idx="1">
            <a:schemeClr val="lt1"/>
          </a:fillRef>
          <a:effectRef idx="0">
            <a:schemeClr val="dk1"/>
          </a:effectRef>
          <a:fontRef idx="minor">
            <a:schemeClr val="dk1"/>
          </a:fontRef>
        </p:style>
        <p:txBody>
          <a:bodyPr vert="horz" wrap="square" lIns="91403" tIns="45701" rIns="91403" bIns="45701" numCol="1" anchor="t" anchorCtr="0" compatLnSpc="1">
            <a:prstTxWarp prst="textNoShape">
              <a:avLst/>
            </a:prstTxWarp>
          </a:bodyPr>
          <a:lstStyle/>
          <a:p>
            <a:pPr defTabSz="1218987"/>
            <a:endParaRPr lang="en-US" sz="1799">
              <a:solidFill>
                <a:srgbClr val="505050"/>
              </a:solidFill>
            </a:endParaRPr>
          </a:p>
        </p:txBody>
      </p:sp>
      <p:sp>
        <p:nvSpPr>
          <p:cNvPr id="12" name="Right Arrow 11"/>
          <p:cNvSpPr/>
          <p:nvPr/>
        </p:nvSpPr>
        <p:spPr>
          <a:xfrm>
            <a:off x="2734938" y="2374005"/>
            <a:ext cx="1117985" cy="477331"/>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t>Send</a:t>
            </a:r>
            <a:endParaRPr lang="en-US" sz="1050" dirty="0"/>
          </a:p>
        </p:txBody>
      </p:sp>
      <p:sp>
        <p:nvSpPr>
          <p:cNvPr id="13" name="Right Arrow 12"/>
          <p:cNvSpPr/>
          <p:nvPr/>
        </p:nvSpPr>
        <p:spPr>
          <a:xfrm>
            <a:off x="5175089" y="2380169"/>
            <a:ext cx="1117985" cy="477331"/>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t>Receive</a:t>
            </a:r>
            <a:endParaRPr lang="en-US" sz="1050" dirty="0"/>
          </a:p>
        </p:txBody>
      </p:sp>
      <p:sp>
        <p:nvSpPr>
          <p:cNvPr id="14" name="Right Arrow 13"/>
          <p:cNvSpPr/>
          <p:nvPr/>
        </p:nvSpPr>
        <p:spPr>
          <a:xfrm flipH="1">
            <a:off x="2734938" y="2943819"/>
            <a:ext cx="1117985" cy="477331"/>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t>Receive</a:t>
            </a:r>
            <a:endParaRPr lang="en-US" sz="1050" dirty="0"/>
          </a:p>
        </p:txBody>
      </p:sp>
    </p:spTree>
    <p:extLst>
      <p:ext uri="{BB962C8B-B14F-4D97-AF65-F5344CB8AC3E}">
        <p14:creationId xmlns:p14="http://schemas.microsoft.com/office/powerpoint/2010/main" val="984340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Tie It All Together</a:t>
            </a:r>
            <a:endParaRPr lang="en-US" dirty="0"/>
          </a:p>
        </p:txBody>
      </p:sp>
      <p:sp>
        <p:nvSpPr>
          <p:cNvPr id="3" name="Content Placeholder 2"/>
          <p:cNvSpPr>
            <a:spLocks noGrp="1"/>
          </p:cNvSpPr>
          <p:nvPr>
            <p:ph idx="1"/>
          </p:nvPr>
        </p:nvSpPr>
        <p:spPr/>
        <p:txBody>
          <a:bodyPr/>
          <a:lstStyle/>
          <a:p>
            <a:r>
              <a:rPr lang="en-US" dirty="0" smtClean="0"/>
              <a:t>TODO – give an example of a big object graph with little bits of it switched out. This is only possible if you have a well defined ‘standard’ object model</a:t>
            </a:r>
            <a:endParaRPr lang="en-US" dirty="0"/>
          </a:p>
        </p:txBody>
      </p:sp>
    </p:spTree>
    <p:extLst>
      <p:ext uri="{BB962C8B-B14F-4D97-AF65-F5344CB8AC3E}">
        <p14:creationId xmlns:p14="http://schemas.microsoft.com/office/powerpoint/2010/main" val="233616792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WC_building_demolition_399.JPG"/>
          <p:cNvPicPr>
            <a:picLocks noChangeAspect="1"/>
          </p:cNvPicPr>
          <p:nvPr/>
        </p:nvPicPr>
        <p:blipFill>
          <a:blip r:embed="rId3">
            <a:alphaModFix amt="63000"/>
            <a:extLst>
              <a:ext uri="{28A0092B-C50C-407E-A947-70E740481C1C}">
                <a14:useLocalDpi xmlns:a14="http://schemas.microsoft.com/office/drawing/2010/main" val="0"/>
              </a:ext>
            </a:extLst>
          </a:blip>
          <a:stretch>
            <a:fillRect/>
          </a:stretch>
        </p:blipFill>
        <p:spPr>
          <a:xfrm>
            <a:off x="0" y="-5388239"/>
            <a:ext cx="9144000" cy="13716000"/>
          </a:xfrm>
          <a:prstGeom prst="rect">
            <a:avLst/>
          </a:prstGeom>
        </p:spPr>
      </p:pic>
      <p:sp>
        <p:nvSpPr>
          <p:cNvPr id="2" name="Title 1"/>
          <p:cNvSpPr>
            <a:spLocks noGrp="1"/>
          </p:cNvSpPr>
          <p:nvPr>
            <p:ph type="title"/>
          </p:nvPr>
        </p:nvSpPr>
        <p:spPr/>
        <p:txBody>
          <a:bodyPr/>
          <a:lstStyle/>
          <a:p>
            <a:r>
              <a:rPr lang="en-US" b="0" dirty="0" smtClean="0"/>
              <a:t>Get Rid of the server-side!</a:t>
            </a:r>
            <a:endParaRPr lang="en-US" b="0" dirty="0"/>
          </a:p>
        </p:txBody>
      </p:sp>
      <p:sp>
        <p:nvSpPr>
          <p:cNvPr id="3" name="Text Placeholder 2"/>
          <p:cNvSpPr>
            <a:spLocks noGrp="1"/>
          </p:cNvSpPr>
          <p:nvPr>
            <p:ph type="body" idx="1"/>
          </p:nvPr>
        </p:nvSpPr>
        <p:spPr/>
        <p:txBody>
          <a:bodyPr/>
          <a:lstStyle/>
          <a:p>
            <a:r>
              <a:rPr lang="en-US" dirty="0" smtClean="0"/>
              <a:t>And once you’ve done all that…</a:t>
            </a:r>
            <a:endParaRPr lang="en-US" dirty="0"/>
          </a:p>
        </p:txBody>
      </p:sp>
      <p:sp>
        <p:nvSpPr>
          <p:cNvPr id="5" name="Rectangle 4"/>
          <p:cNvSpPr/>
          <p:nvPr/>
        </p:nvSpPr>
        <p:spPr>
          <a:xfrm>
            <a:off x="7555464" y="5408333"/>
            <a:ext cx="1588536" cy="261610"/>
          </a:xfrm>
          <a:prstGeom prst="rect">
            <a:avLst/>
          </a:prstGeom>
        </p:spPr>
        <p:txBody>
          <a:bodyPr wrap="none">
            <a:spAutoFit/>
          </a:bodyPr>
          <a:lstStyle/>
          <a:p>
            <a:r>
              <a:rPr lang="en-US" sz="1100" dirty="0" smtClean="0">
                <a:latin typeface="Junction"/>
                <a:cs typeface="Junction"/>
              </a:rPr>
              <a:t>Photo by Schwede66 </a:t>
            </a:r>
            <a:endParaRPr lang="en-US" sz="1100" dirty="0">
              <a:latin typeface="Junction"/>
              <a:cs typeface="Junction"/>
            </a:endParaRPr>
          </a:p>
        </p:txBody>
      </p:sp>
    </p:spTree>
    <p:extLst>
      <p:ext uri="{BB962C8B-B14F-4D97-AF65-F5344CB8AC3E}">
        <p14:creationId xmlns:p14="http://schemas.microsoft.com/office/powerpoint/2010/main" val="12771135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Testing </a:t>
            </a:r>
            <a:r>
              <a:rPr lang="en-US" dirty="0" err="1" smtClean="0"/>
              <a:t>RESTful</a:t>
            </a:r>
            <a:r>
              <a:rPr lang="en-US" dirty="0" smtClean="0"/>
              <a:t> Endpoints</a:t>
            </a:r>
            <a:endParaRPr lang="en-US" dirty="0"/>
          </a:p>
        </p:txBody>
      </p:sp>
      <p:sp>
        <p:nvSpPr>
          <p:cNvPr id="5" name="Content Placeholder 4"/>
          <p:cNvSpPr>
            <a:spLocks noGrp="1"/>
          </p:cNvSpPr>
          <p:nvPr>
            <p:ph idx="1"/>
          </p:nvPr>
        </p:nvSpPr>
        <p:spPr/>
        <p:txBody>
          <a:bodyPr/>
          <a:lstStyle/>
          <a:p>
            <a:r>
              <a:rPr lang="en-US" dirty="0" smtClean="0"/>
              <a:t>Fake out the requests</a:t>
            </a:r>
          </a:p>
          <a:p>
            <a:r>
              <a:rPr lang="en-US" dirty="0" smtClean="0"/>
              <a:t>Define standard responses</a:t>
            </a:r>
          </a:p>
          <a:p>
            <a:r>
              <a:rPr lang="en-US" dirty="0" smtClean="0"/>
              <a:t>Test JS behaviors</a:t>
            </a:r>
            <a:endParaRPr lang="en-US" dirty="0"/>
          </a:p>
        </p:txBody>
      </p:sp>
    </p:spTree>
    <p:extLst>
      <p:ext uri="{BB962C8B-B14F-4D97-AF65-F5344CB8AC3E}">
        <p14:creationId xmlns:p14="http://schemas.microsoft.com/office/powerpoint/2010/main" val="648015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Fake </a:t>
            </a:r>
            <a:r>
              <a:rPr lang="en-US" dirty="0" smtClean="0"/>
              <a:t>Out The Requests</a:t>
            </a:r>
            <a:endParaRPr lang="en-US" dirty="0"/>
          </a:p>
        </p:txBody>
      </p:sp>
      <p:sp>
        <p:nvSpPr>
          <p:cNvPr id="3" name="Content Placeholder 2"/>
          <p:cNvSpPr>
            <a:spLocks noGrp="1"/>
          </p:cNvSpPr>
          <p:nvPr>
            <p:ph idx="1"/>
          </p:nvPr>
        </p:nvSpPr>
        <p:spPr/>
        <p:txBody>
          <a:bodyPr/>
          <a:lstStyle/>
          <a:p>
            <a:r>
              <a:rPr lang="en-US" dirty="0" smtClean="0"/>
              <a:t>Jasmine-Ajax</a:t>
            </a:r>
          </a:p>
          <a:p>
            <a:r>
              <a:rPr lang="en-US" dirty="0" err="1" smtClean="0"/>
              <a:t>jQuery-Mockjax</a:t>
            </a:r>
            <a:endParaRPr lang="en-US" dirty="0"/>
          </a:p>
          <a:p>
            <a:r>
              <a:rPr lang="en-US" dirty="0" err="1" smtClean="0"/>
              <a:t>Amplify.JS</a:t>
            </a:r>
            <a:endParaRPr lang="en-US" dirty="0" smtClean="0"/>
          </a:p>
          <a:p>
            <a:endParaRPr lang="en-US" dirty="0"/>
          </a:p>
        </p:txBody>
      </p:sp>
    </p:spTree>
    <p:extLst>
      <p:ext uri="{BB962C8B-B14F-4D97-AF65-F5344CB8AC3E}">
        <p14:creationId xmlns:p14="http://schemas.microsoft.com/office/powerpoint/2010/main" val="3147780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Standard Responses</a:t>
            </a:r>
            <a:endParaRPr lang="en-US" dirty="0"/>
          </a:p>
        </p:txBody>
      </p:sp>
      <p:sp>
        <p:nvSpPr>
          <p:cNvPr id="3" name="Content Placeholder 2"/>
          <p:cNvSpPr>
            <a:spLocks noGrp="1"/>
          </p:cNvSpPr>
          <p:nvPr>
            <p:ph idx="1"/>
          </p:nvPr>
        </p:nvSpPr>
        <p:spPr/>
        <p:txBody>
          <a:bodyPr/>
          <a:lstStyle/>
          <a:p>
            <a:r>
              <a:rPr lang="en-US" dirty="0" smtClean="0"/>
              <a:t>Identify personas or other use cases</a:t>
            </a:r>
          </a:p>
          <a:p>
            <a:r>
              <a:rPr lang="en-US" dirty="0" smtClean="0"/>
              <a:t>Build a library of these standards</a:t>
            </a:r>
          </a:p>
          <a:p>
            <a:r>
              <a:rPr lang="en-US" dirty="0" smtClean="0"/>
              <a:t>Re-use them in your tests</a:t>
            </a:r>
            <a:endParaRPr lang="en-US" dirty="0"/>
          </a:p>
        </p:txBody>
      </p:sp>
    </p:spTree>
    <p:extLst>
      <p:ext uri="{BB962C8B-B14F-4D97-AF65-F5344CB8AC3E}">
        <p14:creationId xmlns:p14="http://schemas.microsoft.com/office/powerpoint/2010/main" val="2862434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JS </a:t>
            </a:r>
            <a:r>
              <a:rPr lang="en-US" dirty="0" smtClean="0"/>
              <a:t>Behaviors</a:t>
            </a:r>
            <a:endParaRPr lang="en-US" dirty="0"/>
          </a:p>
        </p:txBody>
      </p:sp>
      <p:sp>
        <p:nvSpPr>
          <p:cNvPr id="3" name="Content Placeholder 2"/>
          <p:cNvSpPr>
            <a:spLocks noGrp="1"/>
          </p:cNvSpPr>
          <p:nvPr>
            <p:ph idx="1"/>
          </p:nvPr>
        </p:nvSpPr>
        <p:spPr/>
        <p:txBody>
          <a:bodyPr/>
          <a:lstStyle/>
          <a:p>
            <a:r>
              <a:rPr lang="en-US" dirty="0" smtClean="0"/>
              <a:t>None of your tests care about a server</a:t>
            </a:r>
          </a:p>
          <a:p>
            <a:r>
              <a:rPr lang="en-US" dirty="0" smtClean="0"/>
              <a:t>Party!</a:t>
            </a:r>
            <a:endParaRPr lang="en-US" dirty="0"/>
          </a:p>
        </p:txBody>
      </p:sp>
    </p:spTree>
    <p:extLst>
      <p:ext uri="{BB962C8B-B14F-4D97-AF65-F5344CB8AC3E}">
        <p14:creationId xmlns:p14="http://schemas.microsoft.com/office/powerpoint/2010/main" val="677553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22558"/>
            <a:ext cx="8229600" cy="2787384"/>
          </a:xfrm>
        </p:spPr>
        <p:txBody>
          <a:bodyPr>
            <a:noAutofit/>
          </a:bodyPr>
          <a:lstStyle/>
          <a:p>
            <a:r>
              <a:rPr lang="en-US" sz="11500" dirty="0"/>
              <a:t>?</a:t>
            </a:r>
          </a:p>
        </p:txBody>
      </p:sp>
    </p:spTree>
    <p:extLst>
      <p:ext uri="{BB962C8B-B14F-4D97-AF65-F5344CB8AC3E}">
        <p14:creationId xmlns:p14="http://schemas.microsoft.com/office/powerpoint/2010/main" val="260535206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
        <p:nvSpPr>
          <p:cNvPr id="4" name="Text Placeholder 3"/>
          <p:cNvSpPr>
            <a:spLocks noGrp="1"/>
          </p:cNvSpPr>
          <p:nvPr>
            <p:ph type="body" idx="1"/>
          </p:nvPr>
        </p:nvSpPr>
        <p:spPr>
          <a:xfrm>
            <a:off x="685800" y="4283965"/>
            <a:ext cx="7772400" cy="1250156"/>
          </a:xfrm>
        </p:spPr>
        <p:txBody>
          <a:bodyPr/>
          <a:lstStyle/>
          <a:p>
            <a:pPr algn="r"/>
            <a:r>
              <a:rPr lang="en-US" dirty="0">
                <a:solidFill>
                  <a:srgbClr val="FFFFFF"/>
                </a:solidFill>
              </a:rPr>
              <a:t>Jared Faris</a:t>
            </a:r>
          </a:p>
          <a:p>
            <a:pPr algn="r"/>
            <a:r>
              <a:rPr lang="en-US" dirty="0" smtClean="0">
                <a:solidFill>
                  <a:srgbClr val="FFFFFF"/>
                </a:solidFill>
              </a:rPr>
              <a:t>@</a:t>
            </a:r>
            <a:r>
              <a:rPr lang="en-US" dirty="0" err="1" smtClean="0">
                <a:solidFill>
                  <a:srgbClr val="FFFFFF"/>
                </a:solidFill>
              </a:rPr>
              <a:t>jaredthenerd</a:t>
            </a:r>
            <a:endParaRPr lang="en-US" dirty="0" smtClean="0">
              <a:solidFill>
                <a:srgbClr val="FFFFFF"/>
              </a:solidFill>
            </a:endParaRPr>
          </a:p>
          <a:p>
            <a:pPr algn="r"/>
            <a:r>
              <a:rPr lang="en-US" dirty="0" err="1" smtClean="0">
                <a:solidFill>
                  <a:srgbClr val="FFFFFF"/>
                </a:solidFill>
              </a:rPr>
              <a:t>jared@jaredthenerd.com</a:t>
            </a:r>
            <a:endParaRPr lang="en-US" dirty="0" smtClean="0">
              <a:solidFill>
                <a:srgbClr val="FFFFFF"/>
              </a:solidFill>
            </a:endParaRPr>
          </a:p>
          <a:p>
            <a:pPr algn="r"/>
            <a:endParaRPr lang="en-US" dirty="0"/>
          </a:p>
        </p:txBody>
      </p:sp>
    </p:spTree>
    <p:extLst>
      <p:ext uri="{BB962C8B-B14F-4D97-AF65-F5344CB8AC3E}">
        <p14:creationId xmlns:p14="http://schemas.microsoft.com/office/powerpoint/2010/main" val="38289034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Components</a:t>
            </a:r>
            <a:endParaRPr lang="en-US" dirty="0"/>
          </a:p>
        </p:txBody>
      </p:sp>
      <p:sp>
        <p:nvSpPr>
          <p:cNvPr id="4" name="Content Placeholder 3"/>
          <p:cNvSpPr>
            <a:spLocks noGrp="1"/>
          </p:cNvSpPr>
          <p:nvPr>
            <p:ph sz="half" idx="1"/>
          </p:nvPr>
        </p:nvSpPr>
        <p:spPr/>
        <p:txBody>
          <a:bodyPr>
            <a:normAutofit/>
          </a:bodyPr>
          <a:lstStyle/>
          <a:p>
            <a:pPr marL="0" indent="0">
              <a:buNone/>
            </a:pPr>
            <a:r>
              <a:rPr lang="en-US" dirty="0" smtClean="0"/>
              <a:t>Key-Value Pairs</a:t>
            </a:r>
          </a:p>
          <a:p>
            <a:pPr marL="0" indent="0">
              <a:buNone/>
            </a:pPr>
            <a:endParaRPr lang="en-US" dirty="0"/>
          </a:p>
          <a:p>
            <a:pPr marL="0" indent="0">
              <a:buNone/>
            </a:pPr>
            <a:r>
              <a:rPr lang="en-US" sz="2000" dirty="0" smtClean="0">
                <a:latin typeface="Courier New"/>
                <a:cs typeface="Courier New"/>
              </a:rPr>
              <a:t>{</a:t>
            </a:r>
          </a:p>
          <a:p>
            <a:pPr marL="0" indent="0">
              <a:buNone/>
            </a:pPr>
            <a:r>
              <a:rPr lang="en-US" sz="2000" dirty="0" smtClean="0">
                <a:latin typeface="Courier New"/>
                <a:cs typeface="Courier New"/>
              </a:rPr>
              <a:t>	name: “</a:t>
            </a:r>
            <a:r>
              <a:rPr lang="en-US" sz="2000" dirty="0" err="1" smtClean="0">
                <a:latin typeface="Courier New"/>
                <a:cs typeface="Courier New"/>
              </a:rPr>
              <a:t>JaredTheNerd</a:t>
            </a:r>
            <a:r>
              <a:rPr lang="en-US" sz="2000" dirty="0" smtClean="0">
                <a:latin typeface="Courier New"/>
                <a:cs typeface="Courier New"/>
              </a:rPr>
              <a:t>”,</a:t>
            </a:r>
          </a:p>
          <a:p>
            <a:pPr marL="0" indent="0">
              <a:buNone/>
            </a:pPr>
            <a:r>
              <a:rPr lang="en-US" sz="2000" dirty="0">
                <a:latin typeface="Courier New"/>
                <a:cs typeface="Courier New"/>
              </a:rPr>
              <a:t>	</a:t>
            </a:r>
            <a:r>
              <a:rPr lang="en-US" sz="2000" dirty="0" smtClean="0">
                <a:latin typeface="Courier New"/>
                <a:cs typeface="Courier New"/>
              </a:rPr>
              <a:t>class: “Nerd”</a:t>
            </a:r>
            <a:endParaRPr lang="en-US" sz="2000" dirty="0">
              <a:latin typeface="Courier New"/>
              <a:cs typeface="Courier New"/>
            </a:endParaRPr>
          </a:p>
          <a:p>
            <a:pPr marL="0" indent="0">
              <a:buNone/>
            </a:pPr>
            <a:r>
              <a:rPr lang="en-US" sz="2000" dirty="0" smtClean="0">
                <a:latin typeface="Courier New"/>
                <a:cs typeface="Courier New"/>
              </a:rPr>
              <a:t>}</a:t>
            </a:r>
          </a:p>
          <a:p>
            <a:pPr marL="0" indent="0">
              <a:buNone/>
            </a:pPr>
            <a:r>
              <a:rPr lang="en-US" sz="2000" dirty="0"/>
              <a:t>	</a:t>
            </a:r>
            <a:endParaRPr lang="en-US" sz="2000" dirty="0" smtClean="0"/>
          </a:p>
          <a:p>
            <a:pPr marL="0" indent="0">
              <a:buNone/>
            </a:pPr>
            <a:endParaRPr lang="en-US" dirty="0"/>
          </a:p>
        </p:txBody>
      </p:sp>
      <p:pic>
        <p:nvPicPr>
          <p:cNvPr id="7" name="Content Placeholder 6" descr="object.png"/>
          <p:cNvPicPr>
            <a:picLocks noGrp="1" noChangeAspect="1"/>
          </p:cNvPicPr>
          <p:nvPr>
            <p:ph sz="half" idx="2"/>
          </p:nvPr>
        </p:nvPicPr>
        <p:blipFill>
          <a:blip r:embed="rId3">
            <a:extLst>
              <a:ext uri="{28A0092B-C50C-407E-A947-70E740481C1C}">
                <a14:useLocalDpi xmlns:a14="http://schemas.microsoft.com/office/drawing/2010/main" val="0"/>
              </a:ext>
            </a:extLst>
          </a:blip>
          <a:srcRect t="-148453" b="-148453"/>
          <a:stretch>
            <a:fillRect/>
          </a:stretch>
        </p:blipFill>
        <p:spPr/>
      </p:pic>
    </p:spTree>
    <p:extLst>
      <p:ext uri="{BB962C8B-B14F-4D97-AF65-F5344CB8AC3E}">
        <p14:creationId xmlns:p14="http://schemas.microsoft.com/office/powerpoint/2010/main" val="324939961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Links</a:t>
            </a:r>
            <a:endParaRPr lang="en-US" dirty="0"/>
          </a:p>
        </p:txBody>
      </p:sp>
      <p:sp>
        <p:nvSpPr>
          <p:cNvPr id="5" name="Content Placeholder 4"/>
          <p:cNvSpPr>
            <a:spLocks noGrp="1"/>
          </p:cNvSpPr>
          <p:nvPr>
            <p:ph idx="1"/>
          </p:nvPr>
        </p:nvSpPr>
        <p:spPr/>
        <p:txBody>
          <a:bodyPr/>
          <a:lstStyle/>
          <a:p>
            <a:r>
              <a:rPr lang="en-US" dirty="0" smtClean="0"/>
              <a:t>Using X-HTTP-Method-Override</a:t>
            </a:r>
          </a:p>
          <a:p>
            <a:pPr lvl="1"/>
            <a:r>
              <a:rPr lang="en-US" sz="1600" dirty="0">
                <a:latin typeface="Courier"/>
                <a:cs typeface="Courier"/>
              </a:rPr>
              <a:t>http://bit.ly/</a:t>
            </a:r>
            <a:r>
              <a:rPr lang="en-US" sz="1600" dirty="0" smtClean="0">
                <a:latin typeface="Courier"/>
                <a:cs typeface="Courier"/>
              </a:rPr>
              <a:t>1c45htM</a:t>
            </a:r>
          </a:p>
          <a:p>
            <a:endParaRPr lang="en-US" dirty="0"/>
          </a:p>
        </p:txBody>
      </p:sp>
    </p:spTree>
    <p:extLst>
      <p:ext uri="{BB962C8B-B14F-4D97-AF65-F5344CB8AC3E}">
        <p14:creationId xmlns:p14="http://schemas.microsoft.com/office/powerpoint/2010/main" val="25610405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Components</a:t>
            </a:r>
            <a:endParaRPr lang="en-US" dirty="0"/>
          </a:p>
        </p:txBody>
      </p:sp>
      <p:sp>
        <p:nvSpPr>
          <p:cNvPr id="4" name="Content Placeholder 3"/>
          <p:cNvSpPr>
            <a:spLocks noGrp="1"/>
          </p:cNvSpPr>
          <p:nvPr>
            <p:ph sz="half" idx="1"/>
          </p:nvPr>
        </p:nvSpPr>
        <p:spPr/>
        <p:txBody>
          <a:bodyPr>
            <a:normAutofit/>
          </a:bodyPr>
          <a:lstStyle/>
          <a:p>
            <a:pPr marL="0" indent="0">
              <a:buNone/>
            </a:pPr>
            <a:r>
              <a:rPr lang="en-US" dirty="0" smtClean="0"/>
              <a:t>Arrays</a:t>
            </a:r>
          </a:p>
          <a:p>
            <a:pPr marL="0" indent="0">
              <a:buNone/>
            </a:pPr>
            <a:endParaRPr lang="en-US" dirty="0"/>
          </a:p>
          <a:p>
            <a:pPr marL="0" indent="0">
              <a:buNone/>
            </a:pPr>
            <a:r>
              <a:rPr lang="en-US" sz="2000" dirty="0" smtClean="0">
                <a:latin typeface="Courier New"/>
                <a:cs typeface="Courier New"/>
              </a:rPr>
              <a:t>items: [</a:t>
            </a:r>
          </a:p>
          <a:p>
            <a:pPr marL="0" indent="0">
              <a:buNone/>
            </a:pPr>
            <a:r>
              <a:rPr lang="en-US" sz="2000" dirty="0" smtClean="0">
                <a:latin typeface="Courier New"/>
                <a:cs typeface="Courier New"/>
              </a:rPr>
              <a:t>	“SSD of holding”,</a:t>
            </a:r>
          </a:p>
          <a:p>
            <a:pPr marL="0" indent="0">
              <a:buNone/>
            </a:pPr>
            <a:r>
              <a:rPr lang="en-US" sz="2000" dirty="0">
                <a:latin typeface="Courier New"/>
                <a:cs typeface="Courier New"/>
              </a:rPr>
              <a:t>	</a:t>
            </a:r>
            <a:r>
              <a:rPr lang="en-US" sz="2000" dirty="0" smtClean="0">
                <a:latin typeface="Courier New"/>
                <a:cs typeface="Courier New"/>
              </a:rPr>
              <a:t>“blue plaid shirt”</a:t>
            </a:r>
            <a:endParaRPr lang="en-US" sz="2000" dirty="0">
              <a:latin typeface="Courier New"/>
              <a:cs typeface="Courier New"/>
            </a:endParaRPr>
          </a:p>
          <a:p>
            <a:pPr marL="0" indent="0">
              <a:buNone/>
            </a:pPr>
            <a:r>
              <a:rPr lang="en-US" sz="2000" dirty="0">
                <a:latin typeface="Courier New"/>
                <a:cs typeface="Courier New"/>
              </a:rPr>
              <a:t>]</a:t>
            </a:r>
            <a:endParaRPr lang="en-US" dirty="0" smtClean="0"/>
          </a:p>
          <a:p>
            <a:pPr marL="0" indent="0">
              <a:buNone/>
            </a:pP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2536739"/>
            <a:ext cx="4038600" cy="1365160"/>
          </a:xfrm>
        </p:spPr>
      </p:pic>
    </p:spTree>
    <p:extLst>
      <p:ext uri="{BB962C8B-B14F-4D97-AF65-F5344CB8AC3E}">
        <p14:creationId xmlns:p14="http://schemas.microsoft.com/office/powerpoint/2010/main" val="23179968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Components</a:t>
            </a:r>
            <a:endParaRPr lang="en-US" dirty="0"/>
          </a:p>
        </p:txBody>
      </p:sp>
      <p:sp>
        <p:nvSpPr>
          <p:cNvPr id="3" name="Content Placeholder 2"/>
          <p:cNvSpPr>
            <a:spLocks noGrp="1"/>
          </p:cNvSpPr>
          <p:nvPr>
            <p:ph sz="half" idx="1"/>
          </p:nvPr>
        </p:nvSpPr>
        <p:spPr/>
        <p:txBody>
          <a:bodyPr>
            <a:normAutofit/>
          </a:bodyPr>
          <a:lstStyle/>
          <a:p>
            <a:pPr marL="0" indent="0">
              <a:buNone/>
            </a:pPr>
            <a:endParaRPr lang="en-US" sz="1800" dirty="0" smtClean="0">
              <a:latin typeface="Courier New"/>
              <a:cs typeface="Courier New"/>
            </a:endParaRPr>
          </a:p>
          <a:p>
            <a:pPr marL="0" indent="0">
              <a:buNone/>
            </a:pPr>
            <a:r>
              <a:rPr lang="en-US" sz="1800" dirty="0" err="1" smtClean="0">
                <a:latin typeface="Courier New"/>
                <a:cs typeface="Courier New"/>
              </a:rPr>
              <a:t>typeof</a:t>
            </a:r>
            <a:r>
              <a:rPr lang="en-US" sz="1800" dirty="0" smtClean="0">
                <a:latin typeface="Courier New"/>
                <a:cs typeface="Courier New"/>
              </a:rPr>
              <a:t> </a:t>
            </a:r>
            <a:r>
              <a:rPr lang="en-US" sz="1800" dirty="0" smtClean="0">
                <a:latin typeface="Courier New"/>
                <a:cs typeface="Courier New"/>
              </a:rPr>
              <a:t>“Key” =</a:t>
            </a:r>
            <a:r>
              <a:rPr lang="en-US" sz="1800" dirty="0" smtClean="0">
                <a:latin typeface="Courier New"/>
                <a:cs typeface="Courier New"/>
              </a:rPr>
              <a:t>&gt;</a:t>
            </a:r>
            <a:r>
              <a:rPr lang="en-US" sz="1800" dirty="0" smtClean="0">
                <a:latin typeface="Courier New"/>
                <a:cs typeface="Courier New"/>
              </a:rPr>
              <a:t>	</a:t>
            </a:r>
            <a:r>
              <a:rPr lang="en-US" sz="1800" dirty="0" smtClean="0">
                <a:latin typeface="Courier New"/>
                <a:cs typeface="Courier New"/>
              </a:rPr>
              <a:t>“</a:t>
            </a:r>
            <a:r>
              <a:rPr lang="en-US" sz="1800" dirty="0" smtClean="0">
                <a:latin typeface="Courier New"/>
                <a:cs typeface="Courier New"/>
              </a:rPr>
              <a:t>string”</a:t>
            </a:r>
          </a:p>
        </p:txBody>
      </p:sp>
      <p:sp>
        <p:nvSpPr>
          <p:cNvPr id="4" name="Content Placeholder 3"/>
          <p:cNvSpPr>
            <a:spLocks noGrp="1"/>
          </p:cNvSpPr>
          <p:nvPr>
            <p:ph sz="half" idx="2"/>
          </p:nvPr>
        </p:nvSpPr>
        <p:spPr/>
        <p:txBody>
          <a:bodyPr>
            <a:noAutofit/>
          </a:bodyPr>
          <a:lstStyle/>
          <a:p>
            <a:pPr marL="0" indent="0">
              <a:buNone/>
            </a:pPr>
            <a:endParaRPr lang="en-US" sz="1800" dirty="0" smtClean="0">
              <a:latin typeface="Courier New"/>
              <a:cs typeface="Courier New"/>
            </a:endParaRPr>
          </a:p>
          <a:p>
            <a:pPr marL="0" indent="0">
              <a:buNone/>
            </a:pPr>
            <a:r>
              <a:rPr lang="en-US" sz="1800" dirty="0" err="1" smtClean="0">
                <a:latin typeface="Courier New"/>
                <a:cs typeface="Courier New"/>
              </a:rPr>
              <a:t>typeof</a:t>
            </a:r>
            <a:r>
              <a:rPr lang="en-US" sz="1800" dirty="0" smtClean="0">
                <a:latin typeface="Courier New"/>
                <a:cs typeface="Courier New"/>
              </a:rPr>
              <a:t> </a:t>
            </a:r>
            <a:r>
              <a:rPr lang="en-US" sz="1800" dirty="0" smtClean="0">
                <a:latin typeface="Courier New"/>
                <a:cs typeface="Courier New"/>
              </a:rPr>
              <a:t>“</a:t>
            </a:r>
            <a:r>
              <a:rPr lang="en-US" sz="1800" dirty="0" smtClean="0">
                <a:latin typeface="Courier New"/>
                <a:cs typeface="Courier New"/>
              </a:rPr>
              <a:t>Value</a:t>
            </a:r>
            <a:r>
              <a:rPr lang="en-US" sz="1800" dirty="0">
                <a:latin typeface="Courier New"/>
                <a:cs typeface="Courier New"/>
              </a:rPr>
              <a:t> </a:t>
            </a:r>
            <a:r>
              <a:rPr lang="en-US" sz="1800" dirty="0" smtClean="0">
                <a:latin typeface="Courier New"/>
                <a:cs typeface="Courier New"/>
              </a:rPr>
              <a:t>=&gt; “</a:t>
            </a:r>
            <a:r>
              <a:rPr lang="en-US" sz="1800" dirty="0" smtClean="0">
                <a:latin typeface="Courier New"/>
                <a:cs typeface="Courier New"/>
              </a:rPr>
              <a:t>string</a:t>
            </a:r>
            <a:r>
              <a:rPr lang="en-US" sz="1800" dirty="0" smtClean="0">
                <a:latin typeface="Courier New"/>
                <a:cs typeface="Courier New"/>
              </a:rPr>
              <a:t>”</a:t>
            </a:r>
          </a:p>
          <a:p>
            <a:pPr marL="0" indent="0">
              <a:buNone/>
            </a:pPr>
            <a:r>
              <a:rPr lang="en-US" sz="1800" dirty="0">
                <a:latin typeface="Courier New"/>
                <a:cs typeface="Courier New"/>
              </a:rPr>
              <a:t> </a:t>
            </a:r>
            <a:r>
              <a:rPr lang="en-US" sz="1800" dirty="0" smtClean="0">
                <a:latin typeface="Courier New"/>
                <a:cs typeface="Courier New"/>
              </a:rPr>
              <a:t>                </a:t>
            </a:r>
            <a:r>
              <a:rPr lang="en-US" sz="1800" dirty="0" smtClean="0">
                <a:latin typeface="Courier New"/>
                <a:cs typeface="Courier New"/>
              </a:rPr>
              <a:t>“</a:t>
            </a:r>
            <a:r>
              <a:rPr lang="en-US" sz="1800" dirty="0" smtClean="0">
                <a:latin typeface="Courier New"/>
                <a:cs typeface="Courier New"/>
              </a:rPr>
              <a:t>number”</a:t>
            </a:r>
          </a:p>
          <a:p>
            <a:pPr marL="0" indent="0">
              <a:buNone/>
            </a:pPr>
            <a:r>
              <a:rPr lang="en-US" sz="1800" dirty="0">
                <a:latin typeface="Courier New"/>
                <a:cs typeface="Courier New"/>
              </a:rPr>
              <a:t> </a:t>
            </a:r>
            <a:r>
              <a:rPr lang="en-US" sz="1800" dirty="0" smtClean="0">
                <a:latin typeface="Courier New"/>
                <a:cs typeface="Courier New"/>
              </a:rPr>
              <a:t>                </a:t>
            </a:r>
            <a:r>
              <a:rPr lang="en-US" sz="1800" dirty="0" smtClean="0">
                <a:latin typeface="Courier New"/>
                <a:cs typeface="Courier New"/>
              </a:rPr>
              <a:t>“</a:t>
            </a:r>
            <a:r>
              <a:rPr lang="en-US" sz="1800" dirty="0" err="1" smtClean="0">
                <a:latin typeface="Courier New"/>
                <a:cs typeface="Courier New"/>
              </a:rPr>
              <a:t>bool</a:t>
            </a:r>
            <a:r>
              <a:rPr lang="en-US" sz="1800" dirty="0" smtClean="0">
                <a:latin typeface="Courier New"/>
                <a:cs typeface="Courier New"/>
              </a:rPr>
              <a:t>”</a:t>
            </a:r>
          </a:p>
          <a:p>
            <a:pPr marL="0" indent="0">
              <a:buNone/>
            </a:pPr>
            <a:r>
              <a:rPr lang="en-US" sz="1800" dirty="0">
                <a:latin typeface="Courier New"/>
                <a:cs typeface="Courier New"/>
              </a:rPr>
              <a:t> </a:t>
            </a:r>
            <a:r>
              <a:rPr lang="en-US" sz="1800" dirty="0" smtClean="0">
                <a:latin typeface="Courier New"/>
                <a:cs typeface="Courier New"/>
              </a:rPr>
              <a:t>                </a:t>
            </a:r>
            <a:r>
              <a:rPr lang="en-US" sz="1800" dirty="0" smtClean="0">
                <a:latin typeface="Courier New"/>
                <a:cs typeface="Courier New"/>
              </a:rPr>
              <a:t>“</a:t>
            </a:r>
            <a:r>
              <a:rPr lang="en-US" sz="1800" dirty="0" smtClean="0">
                <a:latin typeface="Courier New"/>
                <a:cs typeface="Courier New"/>
              </a:rPr>
              <a:t>null”</a:t>
            </a:r>
          </a:p>
          <a:p>
            <a:pPr marL="0" indent="0">
              <a:buNone/>
            </a:pPr>
            <a:r>
              <a:rPr lang="en-US" sz="1800" dirty="0">
                <a:latin typeface="Courier New"/>
                <a:cs typeface="Courier New"/>
              </a:rPr>
              <a:t> </a:t>
            </a:r>
            <a:r>
              <a:rPr lang="en-US" sz="1800" dirty="0" smtClean="0">
                <a:latin typeface="Courier New"/>
                <a:cs typeface="Courier New"/>
              </a:rPr>
              <a:t>                </a:t>
            </a:r>
            <a:r>
              <a:rPr lang="en-US" sz="1800" dirty="0" smtClean="0">
                <a:latin typeface="Courier New"/>
                <a:cs typeface="Courier New"/>
              </a:rPr>
              <a:t>“</a:t>
            </a:r>
            <a:r>
              <a:rPr lang="en-US" sz="1800" dirty="0" smtClean="0">
                <a:latin typeface="Courier New"/>
                <a:cs typeface="Courier New"/>
              </a:rPr>
              <a:t>array”</a:t>
            </a:r>
          </a:p>
          <a:p>
            <a:pPr marL="0" indent="0">
              <a:buNone/>
            </a:pPr>
            <a:r>
              <a:rPr lang="en-US" sz="1800" dirty="0">
                <a:latin typeface="Courier New"/>
                <a:cs typeface="Courier New"/>
              </a:rPr>
              <a:t> </a:t>
            </a:r>
            <a:r>
              <a:rPr lang="en-US" sz="1800" dirty="0" smtClean="0">
                <a:latin typeface="Courier New"/>
                <a:cs typeface="Courier New"/>
              </a:rPr>
              <a:t>                </a:t>
            </a:r>
            <a:r>
              <a:rPr lang="en-US" sz="1800" dirty="0" smtClean="0">
                <a:latin typeface="Courier New"/>
                <a:cs typeface="Courier New"/>
              </a:rPr>
              <a:t>“</a:t>
            </a:r>
            <a:r>
              <a:rPr lang="en-US" sz="1800" dirty="0" smtClean="0">
                <a:latin typeface="Courier New"/>
                <a:cs typeface="Courier New"/>
              </a:rPr>
              <a:t>object”</a:t>
            </a:r>
          </a:p>
          <a:p>
            <a:pPr marL="0" indent="0">
              <a:buNone/>
            </a:pPr>
            <a:r>
              <a:rPr lang="en-US" sz="1800" dirty="0">
                <a:latin typeface="Courier New"/>
                <a:cs typeface="Courier New"/>
              </a:rPr>
              <a:t> </a:t>
            </a:r>
            <a:r>
              <a:rPr lang="en-US" sz="1800" dirty="0" smtClean="0">
                <a:latin typeface="Courier New"/>
                <a:cs typeface="Courier New"/>
              </a:rPr>
              <a:t>                 </a:t>
            </a:r>
            <a:endParaRPr lang="en-US" sz="1800" dirty="0">
              <a:latin typeface="Courier New"/>
              <a:cs typeface="Courier New"/>
            </a:endParaRPr>
          </a:p>
        </p:txBody>
      </p:sp>
    </p:spTree>
    <p:extLst>
      <p:ext uri="{BB962C8B-B14F-4D97-AF65-F5344CB8AC3E}">
        <p14:creationId xmlns:p14="http://schemas.microsoft.com/office/powerpoint/2010/main" val="42076653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96536" y="162574"/>
            <a:ext cx="5950928" cy="5393028"/>
          </a:xfrm>
          <a:prstGeom prst="rect">
            <a:avLst/>
          </a:prstGeom>
        </p:spPr>
      </p:pic>
    </p:spTree>
    <p:extLst>
      <p:ext uri="{BB962C8B-B14F-4D97-AF65-F5344CB8AC3E}">
        <p14:creationId xmlns:p14="http://schemas.microsoft.com/office/powerpoint/2010/main" val="6723600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2668</TotalTime>
  <Words>3639</Words>
  <Application>Microsoft Macintosh PowerPoint</Application>
  <PresentationFormat>On-screen Show (16:10)</PresentationFormat>
  <Paragraphs>489</Paragraphs>
  <Slides>60</Slides>
  <Notes>50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A Big Pile of JSON or</vt:lpstr>
      <vt:lpstr>About me</vt:lpstr>
      <vt:lpstr>Topics</vt:lpstr>
      <vt:lpstr>So What Is JSON?</vt:lpstr>
      <vt:lpstr>The Spec</vt:lpstr>
      <vt:lpstr>JSON Components</vt:lpstr>
      <vt:lpstr>JSON Components</vt:lpstr>
      <vt:lpstr>JSON Components</vt:lpstr>
      <vt:lpstr>PowerPoint Presentation</vt:lpstr>
      <vt:lpstr>Valid JSON</vt:lpstr>
      <vt:lpstr>JSON                 JS Obj</vt:lpstr>
      <vt:lpstr>What JSON Isn’t?</vt:lpstr>
      <vt:lpstr>PowerPoint Presentation</vt:lpstr>
      <vt:lpstr>Limitations</vt:lpstr>
      <vt:lpstr>JSON Schema</vt:lpstr>
      <vt:lpstr>How We’ve Built Apps</vt:lpstr>
      <vt:lpstr>Forms</vt:lpstr>
      <vt:lpstr>Forms</vt:lpstr>
      <vt:lpstr>POST Data</vt:lpstr>
      <vt:lpstr>POST Data</vt:lpstr>
      <vt:lpstr>How Developers Learn AJAX</vt:lpstr>
      <vt:lpstr>Beginner AJAX</vt:lpstr>
      <vt:lpstr>AJAX Continued</vt:lpstr>
      <vt:lpstr>Advanced AJAX</vt:lpstr>
      <vt:lpstr>REST</vt:lpstr>
      <vt:lpstr>PowerPoint Presentation</vt:lpstr>
      <vt:lpstr>REST</vt:lpstr>
      <vt:lpstr>REST</vt:lpstr>
      <vt:lpstr>Comparison</vt:lpstr>
      <vt:lpstr>PowerPoint Presentation</vt:lpstr>
      <vt:lpstr>Route Formats</vt:lpstr>
      <vt:lpstr>PowerPoint Presentation</vt:lpstr>
      <vt:lpstr>Updating Legacy Apps</vt:lpstr>
      <vt:lpstr>PowerPoint Presentation</vt:lpstr>
      <vt:lpstr>PowerPoint Presentation</vt:lpstr>
      <vt:lpstr>Building New Apps</vt:lpstr>
      <vt:lpstr>PowerPoint Presentation</vt:lpstr>
      <vt:lpstr>Server-side code</vt:lpstr>
      <vt:lpstr>Redesigning The Server</vt:lpstr>
      <vt:lpstr>Identify Data Types</vt:lpstr>
      <vt:lpstr>Identify Usage Patterns</vt:lpstr>
      <vt:lpstr>Define Client-Side ‘Models’</vt:lpstr>
      <vt:lpstr>Separate Pages/APIs</vt:lpstr>
      <vt:lpstr>Re-Use APIs</vt:lpstr>
      <vt:lpstr>PowerPoint Presentation</vt:lpstr>
      <vt:lpstr>PowerPoint Presentation</vt:lpstr>
      <vt:lpstr>PowerPoint Presentation</vt:lpstr>
      <vt:lpstr>PowerPoint Presentation</vt:lpstr>
      <vt:lpstr>Multi-User Apps</vt:lpstr>
      <vt:lpstr>WebSockets</vt:lpstr>
      <vt:lpstr>WebSocket Example</vt:lpstr>
      <vt:lpstr>Tie It All Together</vt:lpstr>
      <vt:lpstr>Get Rid of the server-side!</vt:lpstr>
      <vt:lpstr>Testing RESTful Endpoints</vt:lpstr>
      <vt:lpstr>Fake Out The Requests</vt:lpstr>
      <vt:lpstr>Define Standard Responses</vt:lpstr>
      <vt:lpstr>Test JS Behaviors</vt:lpstr>
      <vt:lpstr>?</vt:lpstr>
      <vt:lpstr>Thank YOU!</vt:lpstr>
      <vt:lpstr>Links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Jared Faris</dc:creator>
  <cp:lastModifiedBy>Jared Faris</cp:lastModifiedBy>
  <cp:revision>319</cp:revision>
  <cp:lastPrinted>2014-02-15T19:17:54Z</cp:lastPrinted>
  <dcterms:created xsi:type="dcterms:W3CDTF">2014-02-15T18:37:30Z</dcterms:created>
  <dcterms:modified xsi:type="dcterms:W3CDTF">2014-02-26T02:54:59Z</dcterms:modified>
</cp:coreProperties>
</file>